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 id="2147483687" r:id="rId7"/>
    <p:sldMasterId id="2147484991" r:id="rId8"/>
    <p:sldMasterId id="2147484993" r:id="rId9"/>
  </p:sldMasterIdLst>
  <p:notesMasterIdLst>
    <p:notesMasterId r:id="rId68"/>
  </p:notesMasterIdLst>
  <p:sldIdLst>
    <p:sldId id="2076137476" r:id="rId10"/>
    <p:sldId id="2076137453" r:id="rId11"/>
    <p:sldId id="2147477865" r:id="rId12"/>
    <p:sldId id="2076137454" r:id="rId13"/>
    <p:sldId id="2076137419" r:id="rId14"/>
    <p:sldId id="2076137429" r:id="rId15"/>
    <p:sldId id="2076137433" r:id="rId16"/>
    <p:sldId id="2076137481" r:id="rId17"/>
    <p:sldId id="2076137485" r:id="rId18"/>
    <p:sldId id="2076137484" r:id="rId19"/>
    <p:sldId id="2076137486" r:id="rId20"/>
    <p:sldId id="2076137425" r:id="rId21"/>
    <p:sldId id="2076137426" r:id="rId22"/>
    <p:sldId id="2076137427" r:id="rId23"/>
    <p:sldId id="2076137475" r:id="rId24"/>
    <p:sldId id="2076137490" r:id="rId25"/>
    <p:sldId id="2076137424" r:id="rId26"/>
    <p:sldId id="2076137445" r:id="rId27"/>
    <p:sldId id="2076137478" r:id="rId28"/>
    <p:sldId id="2076137479" r:id="rId29"/>
    <p:sldId id="2076137474" r:id="rId30"/>
    <p:sldId id="2076137480" r:id="rId31"/>
    <p:sldId id="2076137431" r:id="rId32"/>
    <p:sldId id="2076137488" r:id="rId33"/>
    <p:sldId id="2076137497" r:id="rId34"/>
    <p:sldId id="2076137494" r:id="rId35"/>
    <p:sldId id="2076137495" r:id="rId36"/>
    <p:sldId id="2076137496" r:id="rId37"/>
    <p:sldId id="2318" r:id="rId38"/>
    <p:sldId id="2319" r:id="rId39"/>
    <p:sldId id="2320" r:id="rId40"/>
    <p:sldId id="2321" r:id="rId41"/>
    <p:sldId id="2322" r:id="rId42"/>
    <p:sldId id="2323" r:id="rId43"/>
    <p:sldId id="2324" r:id="rId44"/>
    <p:sldId id="2325" r:id="rId45"/>
    <p:sldId id="2076137491" r:id="rId46"/>
    <p:sldId id="2147477719" r:id="rId47"/>
    <p:sldId id="2147477720" r:id="rId48"/>
    <p:sldId id="2147477722" r:id="rId49"/>
    <p:sldId id="2147477721" r:id="rId50"/>
    <p:sldId id="2147477723" r:id="rId51"/>
    <p:sldId id="2147477724" r:id="rId52"/>
    <p:sldId id="2076137487" r:id="rId53"/>
    <p:sldId id="2279" r:id="rId54"/>
    <p:sldId id="2076137430" r:id="rId55"/>
    <p:sldId id="2076137446" r:id="rId56"/>
    <p:sldId id="2076137492" r:id="rId57"/>
    <p:sldId id="2076137435" r:id="rId58"/>
    <p:sldId id="2076137444" r:id="rId59"/>
    <p:sldId id="2076137434" r:id="rId60"/>
    <p:sldId id="2312" r:id="rId61"/>
    <p:sldId id="2076137493" r:id="rId62"/>
    <p:sldId id="2076137461" r:id="rId63"/>
    <p:sldId id="2076137462" r:id="rId64"/>
    <p:sldId id="2147477862" r:id="rId65"/>
    <p:sldId id="2147477864" r:id="rId66"/>
    <p:sldId id="214747786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 id="2147477865"/>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90"/>
            <p14:sldId id="2076137424"/>
          </p14:sldIdLst>
        </p14:section>
        <p14:section name="Visualize, monitor, and alert" id="{241656DF-35FA-4E94-9B99-CAADC3369656}">
          <p14:sldIdLst>
            <p14:sldId id="2076137445"/>
            <p14:sldId id="2076137478"/>
            <p14:sldId id="2076137479"/>
            <p14:sldId id="2076137474"/>
            <p14:sldId id="2076137480"/>
          </p14:sldIdLst>
        </p14:section>
        <p14:section name="Alerts and troubleshooting guides" id="{955E98F5-0C93-45F8-9E8B-36989500FCF2}">
          <p14:sldIdLst>
            <p14:sldId id="2076137431"/>
            <p14:sldId id="2076137488"/>
            <p14:sldId id="2076137497"/>
            <p14:sldId id="2076137494"/>
            <p14:sldId id="2076137495"/>
          </p14:sldIdLst>
        </p14:section>
        <p14:section name="Out-of-the-box Power BI reports" id="{C2AD29BB-B15A-4B16-829E-9A6EAAD1A3BA}">
          <p14:sldIdLst>
            <p14:sldId id="2076137496"/>
            <p14:sldId id="2318"/>
            <p14:sldId id="2319"/>
            <p14:sldId id="2320"/>
            <p14:sldId id="2321"/>
            <p14:sldId id="2322"/>
            <p14:sldId id="2323"/>
            <p14:sldId id="2324"/>
            <p14:sldId id="2325"/>
            <p14:sldId id="2076137491"/>
          </p14:sldIdLst>
        </p14:section>
        <p14:section name="AI-driven performance investigations" id="{62CCFB3B-182C-431D-B177-08F8FA19470D}">
          <p14:sldIdLst>
            <p14:sldId id="2147477719"/>
            <p14:sldId id="2147477720"/>
            <p14:sldId id="2147477722"/>
            <p14:sldId id="2147477721"/>
            <p14:sldId id="2147477723"/>
            <p14:sldId id="2147477724"/>
          </p14:sldIdLst>
        </p14:section>
        <p14:section name="Troubleshoot using Kusto queries" id="{0026AA0F-33BD-43D1-A7D0-AB0D5DE7051F}">
          <p14:sldIdLst>
            <p14:sldId id="2076137487"/>
            <p14:sldId id="2279"/>
            <p14:sldId id="2076137430"/>
            <p14:sldId id="2076137446"/>
            <p14:sldId id="2076137492"/>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312"/>
          </p14:sldIdLst>
        </p14:section>
        <p14:section name="FAQ" id="{0CC5B29C-3749-4806-AB9E-91C232ECE41D}">
          <p14:sldIdLst>
            <p14:sldId id="2076137493"/>
            <p14:sldId id="2076137461"/>
            <p14:sldId id="2076137462"/>
          </p14:sldIdLst>
        </p14:section>
        <p14:section name="Learning resources" id="{8C3D106F-9A59-4B6C-9A55-FAC14C734FF9}">
          <p14:sldIdLst>
            <p14:sldId id="2147477862"/>
            <p14:sldId id="2147477864"/>
            <p14:sldId id="21474778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4" autoAdjust="0"/>
    <p:restoredTop sz="87282" autoAdjust="0"/>
  </p:normalViewPr>
  <p:slideViewPr>
    <p:cSldViewPr snapToGrid="0">
      <p:cViewPr varScale="1">
        <p:scale>
          <a:sx n="97" d="100"/>
          <a:sy n="97" d="100"/>
        </p:scale>
        <p:origin x="587" y="48"/>
      </p:cViewPr>
      <p:guideLst/>
    </p:cSldViewPr>
  </p:slideViewPr>
  <p:notesTextViewPr>
    <p:cViewPr>
      <p:scale>
        <a:sx n="1" d="1"/>
        <a:sy n="1" d="1"/>
      </p:scale>
      <p:origin x="0" y="0"/>
    </p:cViewPr>
  </p:notesTextViewPr>
  <p:sorterViewPr>
    <p:cViewPr>
      <p:scale>
        <a:sx n="100" d="100"/>
        <a:sy n="100" d="100"/>
      </p:scale>
      <p:origin x="0" y="-2253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4.xml"/><Relationship Id="rId7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7.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dirty="0"/>
            <a:t>Deploy Power BI apps from </a:t>
          </a:r>
          <a:r>
            <a:rPr lang="en-US" dirty="0" err="1"/>
            <a:t>Appsource</a:t>
          </a:r>
          <a:endParaRPr lang="en-US" dirty="0"/>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dirty="0"/>
            <a:t>Use Azure dashboards</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Azure Data </a:t>
          </a:r>
          <a:r>
            <a:rPr lang="en-US" dirty="0" err="1"/>
            <a:t>Studie</a:t>
          </a:r>
          <a:r>
            <a:rPr lang="en-US" dirty="0"/>
            <a:t> (</a:t>
          </a:r>
          <a:r>
            <a:rPr lang="en-US" strike="noStrike" dirty="0" err="1"/>
            <a:t>Jupyter</a:t>
          </a:r>
          <a:r>
            <a:rPr lang="en-US" strike="noStrike" dirty="0"/>
            <a:t> note</a:t>
          </a:r>
          <a:r>
            <a:rPr lang="en-US" dirty="0"/>
            <a:t>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da-DK" dirty="0">
              <a:hlinkClick xmlns:r="http://schemas.openxmlformats.org/officeDocument/2006/relationships" r:id="rId3"/>
            </a:rPr>
            <a:t>https://docs.microsoft.com/en-us/azure/data-explorer/kqlmagic</a:t>
          </a:r>
          <a:endParaRPr lang="en-US" dirty="0"/>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1" qsCatId="simple" csTypeId="urn:microsoft.com/office/officeart/2005/8/colors/colorful1" csCatId="colorful" phldr="1"/>
      <dgm:spPr/>
      <dgm:t>
        <a:bodyPr/>
        <a:lstStyle/>
        <a:p>
          <a:endParaRPr lang="en-US"/>
        </a:p>
      </dgm:t>
    </dgm:pt>
    <dgm:pt modelId="{87D3434D-800C-4F50-82BF-4D851F6CA216}">
      <dgm:prSet/>
      <dgm:spPr/>
      <dgm:t>
        <a:bodyPr/>
        <a:lstStyle/>
        <a:p>
          <a:pPr>
            <a:defRPr b="1"/>
          </a:pPr>
          <a:r>
            <a:rPr lang="en-US"/>
            <a:t>2019 release wave 2</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dgm:spPr/>
      <dgm:t>
        <a:bodyPr/>
        <a:lstStyle/>
        <a:p>
          <a:r>
            <a:rPr lang="en-US"/>
            <a:t>Long Running SQL queries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dgm:spPr/>
      <dgm:t>
        <a:bodyPr/>
        <a:lstStyle/>
        <a:p>
          <a:r>
            <a:rPr lang="en-US"/>
            <a:t>Authorization</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dgm:spPr/>
      <dgm:t>
        <a:bodyPr/>
        <a:lstStyle/>
        <a:p>
          <a:pPr>
            <a:defRPr b="1"/>
          </a:pPr>
          <a:r>
            <a:rPr lang="en-US"/>
            <a:t>2020 release wave 1</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dgm:spPr/>
      <dgm:t>
        <a:bodyPr/>
        <a:lstStyle/>
        <a:p>
          <a:r>
            <a:rPr lang="en-US" dirty="0"/>
            <a:t>Report execution</a:t>
          </a: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F806E750-C3CB-4920-9FC0-0E01D69A6DCA}">
      <dgm:prSet/>
      <dgm:spPr/>
      <dgm:t>
        <a:bodyPr/>
        <a:lstStyle/>
        <a:p>
          <a:r>
            <a:rPr lang="en-US"/>
            <a:t>Web service calls</a:t>
          </a:r>
        </a:p>
      </dgm:t>
    </dgm:pt>
    <dgm:pt modelId="{3B6BA323-2560-4792-8B48-B9D340A5DDA3}" type="parTrans" cxnId="{9462EE92-14C1-4588-9D40-82BD0DDD8D42}">
      <dgm:prSet/>
      <dgm:spPr/>
      <dgm:t>
        <a:bodyPr/>
        <a:lstStyle/>
        <a:p>
          <a:endParaRPr lang="en-US"/>
        </a:p>
      </dgm:t>
    </dgm:pt>
    <dgm:pt modelId="{C669066D-EA44-456A-A871-7EDBBF7011DE}" type="sibTrans" cxnId="{9462EE92-14C1-4588-9D40-82BD0DDD8D42}">
      <dgm:prSet/>
      <dgm:spPr/>
      <dgm:t>
        <a:bodyPr/>
        <a:lstStyle/>
        <a:p>
          <a:endParaRPr lang="en-US"/>
        </a:p>
      </dgm:t>
    </dgm:pt>
    <dgm:pt modelId="{9235B674-2F58-4EC3-86C4-17D21BEEA284}">
      <dgm:prSet/>
      <dgm:spPr/>
      <dgm:t>
        <a:bodyPr/>
        <a:lstStyle/>
        <a:p>
          <a:r>
            <a:rPr lang="en-US"/>
            <a:t>Cancelled operations</a:t>
          </a:r>
        </a:p>
      </dgm:t>
    </dgm:pt>
    <dgm:pt modelId="{D1DA2F50-5AB5-4BDC-97C1-96B1E6D2D652}" type="parTrans" cxnId="{E73040A0-38D9-416F-8B37-2C7489348AB9}">
      <dgm:prSet/>
      <dgm:spPr/>
      <dgm:t>
        <a:bodyPr/>
        <a:lstStyle/>
        <a:p>
          <a:endParaRPr lang="en-US"/>
        </a:p>
      </dgm:t>
    </dgm:pt>
    <dgm:pt modelId="{6C80E9C3-1D78-4213-BD89-4FE2921CF85B}" type="sibTrans" cxnId="{E73040A0-38D9-416F-8B37-2C7489348AB9}">
      <dgm:prSet/>
      <dgm:spPr/>
      <dgm:t>
        <a:bodyPr/>
        <a:lstStyle/>
        <a:p>
          <a:endParaRPr lang="en-US"/>
        </a:p>
      </dgm:t>
    </dgm:pt>
    <dgm:pt modelId="{ED9E0E55-A1E4-4F1E-9642-85FF838BFFB1}">
      <dgm:prSet/>
      <dgm:spPr/>
      <dgm:t>
        <a:bodyPr/>
        <a:lstStyle/>
        <a:p>
          <a:r>
            <a:rPr lang="en-US"/>
            <a:t>Update errors</a:t>
          </a:r>
        </a:p>
      </dgm:t>
    </dgm:pt>
    <dgm:pt modelId="{F9A20ED6-36F6-4256-8196-973F0C813265}" type="parTrans" cxnId="{4B89066E-49C7-47E1-BC2B-654D1767447F}">
      <dgm:prSet/>
      <dgm:spPr/>
      <dgm:t>
        <a:bodyPr/>
        <a:lstStyle/>
        <a:p>
          <a:endParaRPr lang="en-US"/>
        </a:p>
      </dgm:t>
    </dgm:pt>
    <dgm:pt modelId="{D24D1806-5C0D-4977-9307-A19F0DFA84F4}" type="sibTrans" cxnId="{4B89066E-49C7-47E1-BC2B-654D1767447F}">
      <dgm:prSet/>
      <dgm:spPr/>
      <dgm:t>
        <a:bodyPr/>
        <a:lstStyle/>
        <a:p>
          <a:endParaRPr lang="en-US"/>
        </a:p>
      </dgm:t>
    </dgm:pt>
    <dgm:pt modelId="{0AE0999E-ECCD-4051-B19F-A0BF1F97F154}">
      <dgm:prSet/>
      <dgm:spPr/>
      <dgm:t>
        <a:bodyPr/>
        <a:lstStyle/>
        <a:p>
          <a:r>
            <a:rPr lang="en-US" i="0"/>
            <a:t>Company lifecycle events</a:t>
          </a:r>
        </a:p>
      </dgm:t>
    </dgm:pt>
    <dgm:pt modelId="{9007AD93-0F84-447C-B66D-D46D6D1FB16E}" type="parTrans" cxnId="{173F9BFF-CC3E-485A-9616-7BB3CB6C45DC}">
      <dgm:prSet/>
      <dgm:spPr/>
      <dgm:t>
        <a:bodyPr/>
        <a:lstStyle/>
        <a:p>
          <a:endParaRPr lang="en-US"/>
        </a:p>
      </dgm:t>
    </dgm:pt>
    <dgm:pt modelId="{CADA4390-358C-4C79-9876-221A3BEB2DC9}" type="sibTrans" cxnId="{173F9BFF-CC3E-485A-9616-7BB3CB6C45DC}">
      <dgm:prSet/>
      <dgm:spPr/>
      <dgm:t>
        <a:bodyPr/>
        <a:lstStyle/>
        <a:p>
          <a:endParaRPr lang="en-US"/>
        </a:p>
      </dgm:t>
    </dgm:pt>
    <dgm:pt modelId="{719188B0-DCBC-41AE-A9BF-B95635EA68DC}">
      <dgm:prSet/>
      <dgm:spPr/>
      <dgm:t>
        <a:bodyPr/>
        <a:lstStyle/>
        <a:p>
          <a:r>
            <a:rPr lang="en-US" i="0"/>
            <a:t>Database lock timeouts</a:t>
          </a:r>
        </a:p>
      </dgm:t>
    </dgm:pt>
    <dgm:pt modelId="{DC986FDC-C2A4-4BE1-99F9-45B2E8323726}" type="parTrans" cxnId="{C308745F-007A-413B-94DF-D722E185A884}">
      <dgm:prSet/>
      <dgm:spPr/>
      <dgm:t>
        <a:bodyPr/>
        <a:lstStyle/>
        <a:p>
          <a:endParaRPr lang="en-US"/>
        </a:p>
      </dgm:t>
    </dgm:pt>
    <dgm:pt modelId="{7757E43E-1D83-4286-BD22-06CD8145D113}" type="sibTrans" cxnId="{C308745F-007A-413B-94DF-D722E185A884}">
      <dgm:prSet/>
      <dgm:spPr/>
      <dgm:t>
        <a:bodyPr/>
        <a:lstStyle/>
        <a:p>
          <a:endParaRPr lang="en-US"/>
        </a:p>
      </dgm:t>
    </dgm:pt>
    <dgm:pt modelId="{391619C4-60FA-4BF8-BA07-0FAB53D75962}">
      <dgm:prSet/>
      <dgm:spPr/>
      <dgm:t>
        <a:bodyPr/>
        <a:lstStyle/>
        <a:p>
          <a:r>
            <a:rPr lang="en-US" i="0"/>
            <a:t>Extension lifecycle events</a:t>
          </a:r>
        </a:p>
      </dgm:t>
    </dgm:pt>
    <dgm:pt modelId="{E0C93871-9AB6-4A73-ABB7-2F2BCA1374E6}" type="parTrans" cxnId="{21110133-9863-485E-89C1-9A67FC041B9E}">
      <dgm:prSet/>
      <dgm:spPr/>
      <dgm:t>
        <a:bodyPr/>
        <a:lstStyle/>
        <a:p>
          <a:endParaRPr lang="en-US"/>
        </a:p>
      </dgm:t>
    </dgm:pt>
    <dgm:pt modelId="{7FE09B59-5C81-490E-8BFC-64453E97B341}" type="sibTrans" cxnId="{21110133-9863-485E-89C1-9A67FC041B9E}">
      <dgm:prSet/>
      <dgm:spPr/>
      <dgm:t>
        <a:bodyPr/>
        <a:lstStyle/>
        <a:p>
          <a:endParaRPr lang="en-US"/>
        </a:p>
      </dgm:t>
    </dgm:pt>
    <dgm:pt modelId="{4AEFCF82-831E-457E-8908-C3C1D6209382}">
      <dgm:prSet/>
      <dgm:spPr/>
      <dgm:t>
        <a:bodyPr/>
        <a:lstStyle/>
        <a:p>
          <a:r>
            <a:rPr lang="en-US" i="0" dirty="0"/>
            <a:t>Client telemetry (page views)</a:t>
          </a: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CF3A6D2-863F-41D8-9CA7-618100906AD5}">
      <dgm:prSet/>
      <dgm:spPr/>
      <dgm:t>
        <a:bodyPr/>
        <a:lstStyle/>
        <a:p>
          <a:r>
            <a:rPr lang="en-US" i="0"/>
            <a:t>AL support (</a:t>
          </a:r>
          <a:r>
            <a:rPr lang="en-US" i="0" err="1"/>
            <a:t>Session.LogMessage</a:t>
          </a:r>
          <a:r>
            <a:rPr lang="en-US" i="0"/>
            <a:t>)</a:t>
          </a:r>
        </a:p>
      </dgm:t>
    </dgm:pt>
    <dgm:pt modelId="{8C87A494-F2AE-40AB-A2DD-1E079D4014EC}" type="parTrans" cxnId="{1D04FA46-D6F7-43A0-9E37-9CA4E778D207}">
      <dgm:prSet/>
      <dgm:spPr/>
      <dgm:t>
        <a:bodyPr/>
        <a:lstStyle/>
        <a:p>
          <a:endParaRPr lang="en-US"/>
        </a:p>
      </dgm:t>
    </dgm:pt>
    <dgm:pt modelId="{9B363DB5-0FD9-421A-853E-86E7F395802A}" type="sibTrans" cxnId="{1D04FA46-D6F7-43A0-9E37-9CA4E778D207}">
      <dgm:prSet/>
      <dgm:spPr/>
      <dgm:t>
        <a:bodyPr/>
        <a:lstStyle/>
        <a:p>
          <a:endParaRPr lang="en-US"/>
        </a:p>
      </dgm:t>
    </dgm:pt>
    <dgm:pt modelId="{BA737320-5EE6-4C01-9F70-58A8D6121CD2}">
      <dgm:prSet/>
      <dgm:spPr/>
      <dgm:t>
        <a:bodyPr/>
        <a:lstStyle/>
        <a:p>
          <a:pPr>
            <a:defRPr b="1"/>
          </a:pPr>
          <a:r>
            <a:rPr lang="en-US"/>
            <a:t>2020 release wave 2</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dgm:spPr/>
      <dgm:t>
        <a:bodyPr/>
        <a:lstStyle/>
        <a:p>
          <a:r>
            <a:rPr lang="en-US" i="0" kern="1200"/>
            <a:t>Outgoing web service calls</a:t>
          </a: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78B4AFDF-E2E5-446B-BA9F-27B8F0E07338}">
      <dgm:prSet/>
      <dgm:spPr/>
      <dgm:t>
        <a:bodyPr/>
        <a:lstStyle/>
        <a:p>
          <a:r>
            <a:rPr lang="en-US" i="0" kern="1200"/>
            <a:t>ISV telemetry pipeline</a:t>
          </a:r>
        </a:p>
      </dgm:t>
    </dgm:pt>
    <dgm:pt modelId="{667A63A7-58C5-4713-A0B6-47AC16D27991}" type="parTrans" cxnId="{E9695569-D049-4296-ABAE-2C55FFB80963}">
      <dgm:prSet/>
      <dgm:spPr/>
      <dgm:t>
        <a:bodyPr/>
        <a:lstStyle/>
        <a:p>
          <a:endParaRPr lang="en-US"/>
        </a:p>
      </dgm:t>
    </dgm:pt>
    <dgm:pt modelId="{039DA00B-0A0A-45B9-B908-31CA72221E65}" type="sibTrans" cxnId="{E9695569-D049-4296-ABAE-2C55FFB80963}">
      <dgm:prSet/>
      <dgm:spPr/>
      <dgm:t>
        <a:bodyPr/>
        <a:lstStyle/>
        <a:p>
          <a:endParaRPr lang="en-US"/>
        </a:p>
      </dgm:t>
    </dgm:pt>
    <dgm:pt modelId="{3E4148BB-CA05-4A58-B6FC-193281056604}">
      <dgm:prSet/>
      <dgm:spPr/>
      <dgm:t>
        <a:bodyPr/>
        <a:lstStyle/>
        <a:p>
          <a:r>
            <a:rPr lang="en-US" i="0" kern="1200" dirty="0"/>
            <a:t>ISV </a:t>
          </a:r>
          <a:r>
            <a:rPr lang="en-US" i="0" kern="1200" dirty="0">
              <a:latin typeface="Segoe UI"/>
              <a:ea typeface="+mn-ea"/>
              <a:cs typeface="+mn-cs"/>
            </a:rPr>
            <a:t>key vault</a:t>
          </a:r>
        </a:p>
        <a:p>
          <a:r>
            <a:rPr lang="en-US" i="0" kern="1200" dirty="0">
              <a:latin typeface="Segoe UI"/>
              <a:ea typeface="+mn-ea"/>
              <a:cs typeface="+mn-cs"/>
            </a:rPr>
            <a:t>Long Running AL execution</a:t>
          </a:r>
        </a:p>
      </dgm:t>
    </dgm:pt>
    <dgm:pt modelId="{8A84EEC3-FB51-44DB-A300-0FB6705A80EC}" type="parTrans" cxnId="{F0FDCAFD-1ECF-4069-978E-BFC020051F7E}">
      <dgm:prSet/>
      <dgm:spPr/>
      <dgm:t>
        <a:bodyPr/>
        <a:lstStyle/>
        <a:p>
          <a:endParaRPr lang="en-US"/>
        </a:p>
      </dgm:t>
    </dgm:pt>
    <dgm:pt modelId="{B1D051C9-8A14-42F1-92EE-F5A34BCA04DC}" type="sibTrans" cxnId="{F0FDCAFD-1ECF-4069-978E-BFC020051F7E}">
      <dgm:prSet/>
      <dgm:spPr/>
      <dgm:t>
        <a:bodyPr/>
        <a:lstStyle/>
        <a:p>
          <a:endParaRPr lang="en-US"/>
        </a:p>
      </dgm:t>
    </dgm:pt>
    <dgm:pt modelId="{777ECB10-3F43-4120-8C91-0EBA60088C9B}">
      <dgm:prSet/>
      <dgm:spPr/>
      <dgm:t>
        <a:bodyPr/>
        <a:lstStyle/>
        <a:p>
          <a:r>
            <a:rPr lang="da-DK" i="0" kern="1200" dirty="0">
              <a:latin typeface="Segoe UI"/>
              <a:ea typeface="+mn-ea"/>
              <a:cs typeface="+mn-cs"/>
            </a:rPr>
            <a:t>Extension lifecycle (ISV)</a:t>
          </a:r>
          <a:endParaRPr lang="en-US" i="0" kern="1200" dirty="0">
            <a:latin typeface="Segoe UI"/>
            <a:ea typeface="+mn-ea"/>
            <a:cs typeface="+mn-cs"/>
          </a:endParaRPr>
        </a:p>
      </dgm:t>
    </dgm:pt>
    <dgm:pt modelId="{7CDBC318-FC6F-4030-82E1-853E616BA7D4}" type="parTrans" cxnId="{46F7E172-64D5-49D7-BAFD-8DCF78AA0BB2}">
      <dgm:prSet/>
      <dgm:spPr/>
      <dgm:t>
        <a:bodyPr/>
        <a:lstStyle/>
        <a:p>
          <a:endParaRPr lang="en-US"/>
        </a:p>
      </dgm:t>
    </dgm:pt>
    <dgm:pt modelId="{649B818F-B139-4E31-A83B-F34FF4B776DD}" type="sibTrans" cxnId="{46F7E172-64D5-49D7-BAFD-8DCF78AA0BB2}">
      <dgm:prSet/>
      <dgm:spPr/>
      <dgm:t>
        <a:bodyPr/>
        <a:lstStyle/>
        <a:p>
          <a:endParaRPr lang="en-US"/>
        </a:p>
      </dgm:t>
    </dgm:pt>
    <dgm:pt modelId="{BD148083-AC95-415A-9E8B-D0E2A4F343CE}">
      <dgm:prSet/>
      <dgm:spPr/>
      <dgm:t>
        <a:bodyPr/>
        <a:lstStyle/>
        <a:p>
          <a:r>
            <a:rPr lang="da-DK" i="0" kern="1200" dirty="0">
              <a:latin typeface="Segoe UI"/>
              <a:ea typeface="+mn-ea"/>
              <a:cs typeface="+mn-cs"/>
            </a:rPr>
            <a:t>AL sensitive field</a:t>
          </a:r>
        </a:p>
      </dgm:t>
    </dgm:pt>
    <dgm:pt modelId="{606CFC95-B757-4144-B743-387394BBC2D1}" type="parTrans" cxnId="{049EAD00-5480-402E-A46A-FAD7FF5E6339}">
      <dgm:prSet/>
      <dgm:spPr/>
      <dgm:t>
        <a:bodyPr/>
        <a:lstStyle/>
        <a:p>
          <a:endParaRPr lang="da-DK"/>
        </a:p>
      </dgm:t>
    </dgm:pt>
    <dgm:pt modelId="{F6E01E71-4AF4-43FD-A83C-4F670591A4E1}" type="sibTrans" cxnId="{049EAD00-5480-402E-A46A-FAD7FF5E6339}">
      <dgm:prSet/>
      <dgm:spPr/>
      <dgm:t>
        <a:bodyPr/>
        <a:lstStyle/>
        <a:p>
          <a:endParaRPr lang="da-DK"/>
        </a:p>
      </dgm:t>
    </dgm:pt>
    <dgm:pt modelId="{21972FFC-3C1B-4AC0-AB37-B41868294670}">
      <dgm:prSet/>
      <dgm:spPr/>
      <dgm:t>
        <a:bodyPr/>
        <a:lstStyle/>
        <a:p>
          <a:r>
            <a:rPr lang="da-DK" i="0" kern="1200" dirty="0">
              <a:latin typeface="Segoe UI"/>
              <a:ea typeface="+mn-ea"/>
              <a:cs typeface="+mn-cs"/>
            </a:rPr>
            <a:t>Retention policy</a:t>
          </a:r>
        </a:p>
      </dgm:t>
    </dgm:pt>
    <dgm:pt modelId="{602DE7EE-3278-4BC4-BABC-374A05790E81}" type="parTrans" cxnId="{7A3E3E49-6D96-4B79-96C4-77C048CEA3B2}">
      <dgm:prSet/>
      <dgm:spPr/>
      <dgm:t>
        <a:bodyPr/>
        <a:lstStyle/>
        <a:p>
          <a:endParaRPr lang="da-DK"/>
        </a:p>
      </dgm:t>
    </dgm:pt>
    <dgm:pt modelId="{582F87A6-EAA1-47F6-98A7-B0521F654774}" type="sibTrans" cxnId="{7A3E3E49-6D96-4B79-96C4-77C048CEA3B2}">
      <dgm:prSet/>
      <dgm:spPr/>
      <dgm:t>
        <a:bodyPr/>
        <a:lstStyle/>
        <a:p>
          <a:endParaRPr lang="da-DK"/>
        </a:p>
      </dgm:t>
    </dgm:pt>
    <dgm:pt modelId="{87EF9E1A-4437-4B2B-9D0D-C51AF5860AA8}">
      <dgm:prSet/>
      <dgm:spPr/>
      <dgm:t>
        <a:bodyPr/>
        <a:lstStyle/>
        <a:p>
          <a:r>
            <a:rPr lang="da-DK" i="0" kern="1200" dirty="0">
              <a:latin typeface="Segoe UI"/>
              <a:ea typeface="+mn-ea"/>
              <a:cs typeface="+mn-cs"/>
            </a:rPr>
            <a:t>Performance toolkit</a:t>
          </a:r>
        </a:p>
        <a:p>
          <a:r>
            <a:rPr lang="da-DK" i="0" kern="1200" dirty="0">
              <a:latin typeface="Segoe UI"/>
              <a:ea typeface="+mn-ea"/>
              <a:cs typeface="+mn-cs"/>
            </a:rPr>
            <a:t>Email module</a:t>
          </a:r>
        </a:p>
        <a:p>
          <a:r>
            <a:rPr lang="da-DK" i="0" kern="1200" dirty="0">
              <a:latin typeface="Segoe UI"/>
              <a:ea typeface="+mn-ea"/>
              <a:cs typeface="+mn-cs"/>
            </a:rPr>
            <a:t>Job Queue</a:t>
          </a:r>
        </a:p>
        <a:p>
          <a:r>
            <a:rPr lang="da-DK" i="0" kern="1200" dirty="0">
              <a:latin typeface="Segoe UI"/>
              <a:ea typeface="+mn-ea"/>
              <a:cs typeface="+mn-cs"/>
            </a:rPr>
            <a:t>Configuration packages</a:t>
          </a:r>
        </a:p>
        <a:p>
          <a:r>
            <a:rPr lang="da-DK" i="0" kern="1200" dirty="0">
              <a:latin typeface="Segoe UI"/>
              <a:ea typeface="+mn-ea"/>
              <a:cs typeface="+mn-cs"/>
            </a:rPr>
            <a:t>Permission lifecycle</a:t>
          </a:r>
        </a:p>
        <a:p>
          <a:r>
            <a:rPr lang="da-DK" i="0" kern="1200" dirty="0">
              <a:latin typeface="Segoe UI"/>
              <a:ea typeface="+mn-ea"/>
              <a:cs typeface="+mn-cs"/>
            </a:rPr>
            <a:t>CU3: Posting</a:t>
          </a:r>
        </a:p>
        <a:p>
          <a:r>
            <a:rPr lang="da-DK" i="0" kern="1200" dirty="0">
              <a:latin typeface="Segoe UI"/>
              <a:ea typeface="+mn-ea"/>
              <a:cs typeface="+mn-cs"/>
            </a:rPr>
            <a:t>CU3: web service key authentication</a:t>
          </a:r>
        </a:p>
        <a:p>
          <a:r>
            <a:rPr lang="da-DK" i="0" kern="1200" dirty="0">
              <a:latin typeface="Segoe UI"/>
              <a:ea typeface="+mn-ea"/>
              <a:cs typeface="+mn-cs"/>
            </a:rPr>
            <a:t>CU3: basic authentication</a:t>
          </a:r>
        </a:p>
      </dgm:t>
    </dgm:pt>
    <dgm:pt modelId="{8F8DEDC7-E1AC-45DC-B35A-27A3DAED897A}" type="parTrans" cxnId="{4669BAE6-B4C1-4269-86F5-F98D4BD6EDE0}">
      <dgm:prSet/>
      <dgm:spPr/>
      <dgm:t>
        <a:bodyPr/>
        <a:lstStyle/>
        <a:p>
          <a:endParaRPr lang="da-DK"/>
        </a:p>
      </dgm:t>
    </dgm:pt>
    <dgm:pt modelId="{934DF0D8-5786-4C4F-8E5F-3C15F83D6DA8}" type="sibTrans" cxnId="{4669BAE6-B4C1-4269-86F5-F98D4BD6EDE0}">
      <dgm:prSet/>
      <dgm:spPr/>
      <dgm:t>
        <a:bodyPr/>
        <a:lstStyle/>
        <a:p>
          <a:endParaRPr lang="da-DK"/>
        </a:p>
      </dgm:t>
    </dgm:pt>
    <dgm:pt modelId="{19554AF8-7AEC-4830-922C-985C217FD0B8}">
      <dgm:prSet/>
      <dgm:spPr/>
      <dgm:t>
        <a:bodyPr/>
        <a:lstStyle/>
        <a:p>
          <a:r>
            <a:rPr lang="da-DK" i="0" kern="1200" dirty="0">
              <a:latin typeface="Segoe UI"/>
              <a:ea typeface="+mn-ea"/>
              <a:cs typeface="+mn-cs"/>
            </a:rPr>
            <a:t>CU3: reporting engine added to reporting signal</a:t>
          </a:r>
          <a:endParaRPr lang="da-DK" i="1" kern="1200" dirty="0"/>
        </a:p>
      </dgm:t>
    </dgm:pt>
    <dgm:pt modelId="{4C6EBC06-6FA0-4CAF-8A6C-3045F57868F7}" type="parTrans" cxnId="{C8576E88-AE03-4634-B74F-AC61974CEA85}">
      <dgm:prSet/>
      <dgm:spPr/>
      <dgm:t>
        <a:bodyPr/>
        <a:lstStyle/>
        <a:p>
          <a:endParaRPr lang="da-DK"/>
        </a:p>
      </dgm:t>
    </dgm:pt>
    <dgm:pt modelId="{575470DC-F1C7-4534-91B0-0938E2F9728F}" type="sibTrans" cxnId="{C8576E88-AE03-4634-B74F-AC61974CEA85}">
      <dgm:prSet/>
      <dgm:spPr/>
      <dgm:t>
        <a:bodyPr/>
        <a:lstStyle/>
        <a:p>
          <a:endParaRPr lang="da-DK"/>
        </a:p>
      </dgm:t>
    </dgm:pt>
    <dgm:pt modelId="{89CA6E45-9B1A-4FAB-B6A4-30AB8A4F6B31}" type="pres">
      <dgm:prSet presAssocID="{2D7D2771-D837-4755-9A8F-821E0AA7F138}" presName="root" presStyleCnt="0">
        <dgm:presLayoutVars>
          <dgm:chMax/>
          <dgm:chPref/>
          <dgm:animLvl val="lvl"/>
        </dgm:presLayoutVars>
      </dgm:prSet>
      <dgm:spPr/>
    </dgm:pt>
    <dgm:pt modelId="{756266FF-E935-4964-9222-6545AC211796}" type="pres">
      <dgm:prSet presAssocID="{2D7D2771-D837-4755-9A8F-821E0AA7F138}"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5F4B8A84-8FFD-4D49-B5B0-4BAE2D50E791}" type="pres">
      <dgm:prSet presAssocID="{2D7D2771-D837-4755-9A8F-821E0AA7F138}" presName="nodes" presStyleCnt="0">
        <dgm:presLayoutVars>
          <dgm:chMax/>
          <dgm:chPref/>
          <dgm:animLvl val="lvl"/>
        </dgm:presLayoutVars>
      </dgm:prSet>
      <dgm:spPr/>
    </dgm:pt>
    <dgm:pt modelId="{3AD78313-D670-4DF2-B095-25486D7507CD}" type="pres">
      <dgm:prSet presAssocID="{87D3434D-800C-4F50-82BF-4D851F6CA216}" presName="composite" presStyleCnt="0"/>
      <dgm:spPr/>
    </dgm:pt>
    <dgm:pt modelId="{A9C4FD06-EBD1-4346-950E-CA31B718EA3C}" type="pres">
      <dgm:prSet presAssocID="{87D3434D-800C-4F50-82BF-4D851F6CA216}"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D54C8CB-2BE4-412F-8B40-9598BFF05F5E}" type="pres">
      <dgm:prSet presAssocID="{87D3434D-800C-4F50-82BF-4D851F6CA216}" presName="DropPinPlaceHolder" presStyleCnt="0"/>
      <dgm:spPr/>
    </dgm:pt>
    <dgm:pt modelId="{163F0690-E649-454C-A16F-0BE7EA349575}" type="pres">
      <dgm:prSet presAssocID="{87D3434D-800C-4F50-82BF-4D851F6CA216}" presName="DropPin" presStyleLbl="alignNode1" presStyleIdx="0" presStyleCnt="3"/>
      <dgm:spPr/>
    </dgm:pt>
    <dgm:pt modelId="{F0852BCE-9588-49D5-AEE9-8C178F5BFE0C}" type="pres">
      <dgm:prSet presAssocID="{87D3434D-800C-4F50-82BF-4D851F6CA21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C6015AFE-2DBC-4284-A9D2-2AEB6A79A91F}" type="pres">
      <dgm:prSet presAssocID="{87D3434D-800C-4F50-82BF-4D851F6CA216}" presName="L2TextContainer" presStyleLbl="revTx" presStyleIdx="0" presStyleCnt="6">
        <dgm:presLayoutVars>
          <dgm:bulletEnabled val="1"/>
        </dgm:presLayoutVars>
      </dgm:prSet>
      <dgm:spPr/>
    </dgm:pt>
    <dgm:pt modelId="{F1E7152E-C28F-4200-8F0B-240DBD42997B}" type="pres">
      <dgm:prSet presAssocID="{87D3434D-800C-4F50-82BF-4D851F6CA216}" presName="L1TextContainer" presStyleLbl="revTx" presStyleIdx="1" presStyleCnt="6">
        <dgm:presLayoutVars>
          <dgm:chMax val="1"/>
          <dgm:chPref val="1"/>
          <dgm:bulletEnabled val="1"/>
        </dgm:presLayoutVars>
      </dgm:prSet>
      <dgm:spPr/>
    </dgm:pt>
    <dgm:pt modelId="{339D4476-DB24-4506-9272-614F89ABCD14}" type="pres">
      <dgm:prSet presAssocID="{87D3434D-800C-4F50-82BF-4D851F6CA216}"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7C5FAF60-1A06-485D-888D-08A2F103E708}" type="pres">
      <dgm:prSet presAssocID="{87D3434D-800C-4F50-82BF-4D851F6CA216}" presName="EmptyPlaceHolder" presStyleCnt="0"/>
      <dgm:spPr/>
    </dgm:pt>
    <dgm:pt modelId="{7147A7CB-0240-4D5A-8794-DB171AB83E3B}" type="pres">
      <dgm:prSet presAssocID="{D1C78260-3FD5-4568-9D9F-5502A758314F}" presName="spaceBetweenRectangles" presStyleCnt="0"/>
      <dgm:spPr/>
    </dgm:pt>
    <dgm:pt modelId="{2A126146-9155-41E0-B66B-736F4E792D1E}" type="pres">
      <dgm:prSet presAssocID="{54C45EB6-378C-471E-A13F-AD49EE002D17}" presName="composite" presStyleCnt="0"/>
      <dgm:spPr/>
    </dgm:pt>
    <dgm:pt modelId="{46A71B4A-A019-43DD-973B-697DB13F9944}" type="pres">
      <dgm:prSet presAssocID="{54C45EB6-378C-471E-A13F-AD49EE002D17}" presName="ConnectorPoint" presStyleLbl="lnNode1" presStyleIdx="1"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9B5052A-E816-4A14-986C-D963984E9770}" type="pres">
      <dgm:prSet presAssocID="{54C45EB6-378C-471E-A13F-AD49EE002D17}" presName="DropPinPlaceHolder" presStyleCnt="0"/>
      <dgm:spPr/>
    </dgm:pt>
    <dgm:pt modelId="{6E9E90EE-69AA-4715-A9B9-AFC85D16141E}" type="pres">
      <dgm:prSet presAssocID="{54C45EB6-378C-471E-A13F-AD49EE002D17}" presName="DropPin" presStyleLbl="alignNode1" presStyleIdx="1" presStyleCnt="3"/>
      <dgm:spPr/>
    </dgm:pt>
    <dgm:pt modelId="{0F7F8C93-AB51-4A3B-B90A-D7A1F7E3F154}" type="pres">
      <dgm:prSet presAssocID="{54C45EB6-378C-471E-A13F-AD49EE002D17}"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A61C7E39-6BB1-4C82-B542-E341966F9095}" type="pres">
      <dgm:prSet presAssocID="{54C45EB6-378C-471E-A13F-AD49EE002D17}" presName="L2TextContainer" presStyleLbl="revTx" presStyleIdx="2" presStyleCnt="6">
        <dgm:presLayoutVars>
          <dgm:bulletEnabled val="1"/>
        </dgm:presLayoutVars>
      </dgm:prSet>
      <dgm:spPr/>
    </dgm:pt>
    <dgm:pt modelId="{3609DDF9-32FF-4269-9441-1F54330A82EA}" type="pres">
      <dgm:prSet presAssocID="{54C45EB6-378C-471E-A13F-AD49EE002D17}" presName="L1TextContainer" presStyleLbl="revTx" presStyleIdx="3" presStyleCnt="6">
        <dgm:presLayoutVars>
          <dgm:chMax val="1"/>
          <dgm:chPref val="1"/>
          <dgm:bulletEnabled val="1"/>
        </dgm:presLayoutVars>
      </dgm:prSet>
      <dgm:spPr/>
    </dgm:pt>
    <dgm:pt modelId="{7F49BFDE-8A5F-41D6-9A71-A4A08E400F48}" type="pres">
      <dgm:prSet presAssocID="{54C45EB6-378C-471E-A13F-AD49EE002D17}" presName="ConnectLine" presStyleLbl="sibTrans1D1" presStyleIdx="1" presStyleCnt="3"/>
      <dgm:spPr>
        <a:noFill/>
        <a:ln w="12700" cap="flat" cmpd="sng" algn="ctr">
          <a:solidFill>
            <a:schemeClr val="accent3">
              <a:hueOff val="0"/>
              <a:satOff val="0"/>
              <a:lumOff val="0"/>
              <a:alphaOff val="0"/>
            </a:schemeClr>
          </a:solidFill>
          <a:prstDash val="dash"/>
          <a:miter lim="800000"/>
        </a:ln>
        <a:effectLst/>
      </dgm:spPr>
    </dgm:pt>
    <dgm:pt modelId="{F1B84C39-6537-41D6-870A-9BE3F1FFA3D2}" type="pres">
      <dgm:prSet presAssocID="{54C45EB6-378C-471E-A13F-AD49EE002D17}" presName="EmptyPlaceHolder" presStyleCnt="0"/>
      <dgm:spPr/>
    </dgm:pt>
    <dgm:pt modelId="{4885CD76-BFBF-4D76-9968-9B6DBADA66D0}" type="pres">
      <dgm:prSet presAssocID="{2E2299A1-428F-40EB-85D5-F20C40220562}" presName="spaceBetweenRectangles" presStyleCnt="0"/>
      <dgm:spPr/>
    </dgm:pt>
    <dgm:pt modelId="{2AEAE778-AEAE-4DBD-AFAB-0E9CBFDA974E}" type="pres">
      <dgm:prSet presAssocID="{BA737320-5EE6-4C01-9F70-58A8D6121CD2}" presName="composite" presStyleCnt="0"/>
      <dgm:spPr/>
    </dgm:pt>
    <dgm:pt modelId="{FDB48A48-B791-48BC-AD4B-C760691E8A47}" type="pres">
      <dgm:prSet presAssocID="{BA737320-5EE6-4C01-9F70-58A8D6121CD2}" presName="ConnectorPoint" presStyleLbl="lnNode1" presStyleIdx="2" presStyleCnt="3"/>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607F560-EE4C-4772-B78A-FC14F7C7A50C}" type="pres">
      <dgm:prSet presAssocID="{BA737320-5EE6-4C01-9F70-58A8D6121CD2}" presName="DropPinPlaceHolder" presStyleCnt="0"/>
      <dgm:spPr/>
    </dgm:pt>
    <dgm:pt modelId="{7391142F-B59F-4D3E-8033-D70D27599876}" type="pres">
      <dgm:prSet presAssocID="{BA737320-5EE6-4C01-9F70-58A8D6121CD2}" presName="DropPin" presStyleLbl="alignNode1" presStyleIdx="2" presStyleCnt="3"/>
      <dgm:spPr/>
    </dgm:pt>
    <dgm:pt modelId="{626B18BF-AF40-4055-BCCD-768239ACD928}" type="pres">
      <dgm:prSet presAssocID="{BA737320-5EE6-4C01-9F70-58A8D6121CD2}"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932E04BC-6006-430D-883C-FB9D6F3FD50A}" type="pres">
      <dgm:prSet presAssocID="{BA737320-5EE6-4C01-9F70-58A8D6121CD2}" presName="L2TextContainer" presStyleLbl="revTx" presStyleIdx="4" presStyleCnt="6">
        <dgm:presLayoutVars>
          <dgm:bulletEnabled val="1"/>
        </dgm:presLayoutVars>
      </dgm:prSet>
      <dgm:spPr/>
    </dgm:pt>
    <dgm:pt modelId="{607AA8B4-8D07-45B7-8289-3448D176E816}" type="pres">
      <dgm:prSet presAssocID="{BA737320-5EE6-4C01-9F70-58A8D6121CD2}" presName="L1TextContainer" presStyleLbl="revTx" presStyleIdx="5" presStyleCnt="6">
        <dgm:presLayoutVars>
          <dgm:chMax val="1"/>
          <dgm:chPref val="1"/>
          <dgm:bulletEnabled val="1"/>
        </dgm:presLayoutVars>
      </dgm:prSet>
      <dgm:spPr/>
    </dgm:pt>
    <dgm:pt modelId="{4C7CABF0-6CE1-4904-BD46-DBD531BF451D}" type="pres">
      <dgm:prSet presAssocID="{BA737320-5EE6-4C01-9F70-58A8D6121CD2}" presName="ConnectLine" presStyleLbl="sibTrans1D1" presStyleIdx="2" presStyleCnt="3"/>
      <dgm:spPr>
        <a:noFill/>
        <a:ln w="12700" cap="flat" cmpd="sng" algn="ctr">
          <a:solidFill>
            <a:schemeClr val="accent4">
              <a:hueOff val="0"/>
              <a:satOff val="0"/>
              <a:lumOff val="0"/>
              <a:alphaOff val="0"/>
            </a:schemeClr>
          </a:solidFill>
          <a:prstDash val="dash"/>
          <a:miter lim="800000"/>
        </a:ln>
        <a:effectLst/>
      </dgm:spPr>
    </dgm:pt>
    <dgm:pt modelId="{F50760E0-FC8A-4E8B-A787-9573447DFA1E}" type="pres">
      <dgm:prSet presAssocID="{BA737320-5EE6-4C01-9F70-58A8D6121CD2}" presName="EmptyPlaceHolder" presStyleCnt="0"/>
      <dgm:spPr/>
    </dgm:pt>
  </dgm:ptLst>
  <dgm:cxnLst>
    <dgm:cxn modelId="{049EAD00-5480-402E-A46A-FAD7FF5E6339}" srcId="{BA737320-5EE6-4C01-9F70-58A8D6121CD2}" destId="{BD148083-AC95-415A-9E8B-D0E2A4F343CE}" srcOrd="4" destOrd="0" parTransId="{606CFC95-B757-4144-B743-387394BBC2D1}" sibTransId="{F6E01E71-4AF4-43FD-A83C-4F670591A4E1}"/>
    <dgm:cxn modelId="{05D5AD02-921A-4E27-82FE-985620EDE947}" type="presOf" srcId="{719188B0-DCBC-41AE-A9BF-B95635EA68DC}" destId="{A61C7E39-6BB1-4C82-B542-E341966F9095}" srcOrd="0" destOrd="5" presId="urn:microsoft.com/office/officeart/2017/3/layout/DropPinTimeline"/>
    <dgm:cxn modelId="{BB72AC10-98B0-4DD6-B1B2-0D6B89494993}" srcId="{54C45EB6-378C-471E-A13F-AD49EE002D17}" destId="{4AEFCF82-831E-457E-8908-C3C1D6209382}" srcOrd="7" destOrd="0" parTransId="{691A15E4-9D51-415D-8B47-844746430D98}" sibTransId="{35F7B15E-54BA-45F4-AD25-A7B1D8D7BD93}"/>
    <dgm:cxn modelId="{27BE4523-FA4F-4165-A4E8-AE9ACA4BCB53}" type="presOf" srcId="{777ECB10-3F43-4120-8C91-0EBA60088C9B}" destId="{932E04BC-6006-430D-883C-FB9D6F3FD50A}" srcOrd="0" destOrd="3" presId="urn:microsoft.com/office/officeart/2017/3/layout/DropPinTimeline"/>
    <dgm:cxn modelId="{79BC0232-B148-49BE-9B84-BAB03B68349F}" type="presOf" srcId="{3E4148BB-CA05-4A58-B6FC-193281056604}" destId="{932E04BC-6006-430D-883C-FB9D6F3FD50A}" srcOrd="0" destOrd="2" presId="urn:microsoft.com/office/officeart/2017/3/layout/DropPinTimeline"/>
    <dgm:cxn modelId="{21110133-9863-485E-89C1-9A67FC041B9E}" srcId="{54C45EB6-378C-471E-A13F-AD49EE002D17}" destId="{391619C4-60FA-4BF8-BA07-0FAB53D75962}" srcOrd="6" destOrd="0" parTransId="{E0C93871-9AB6-4A73-ABB7-2F2BCA1374E6}" sibTransId="{7FE09B59-5C81-490E-8BFC-64453E97B341}"/>
    <dgm:cxn modelId="{C45A1A38-6D79-49DF-B19E-A63C979FDEE4}" srcId="{87D3434D-800C-4F50-82BF-4D851F6CA216}" destId="{D96101FD-C4EB-4DD8-8ECC-69D7A029A77E}" srcOrd="0" destOrd="0" parTransId="{9F648845-45FE-49D1-B242-503EC2E31D8C}" sibTransId="{72E485EB-33CC-4BD2-87D5-F38108FA88F9}"/>
    <dgm:cxn modelId="{4179743B-0FC4-4550-9256-4EFE5ED2B8C8}" type="presOf" srcId="{78B4AFDF-E2E5-446B-BA9F-27B8F0E07338}" destId="{932E04BC-6006-430D-883C-FB9D6F3FD50A}" srcOrd="0" destOrd="1" presId="urn:microsoft.com/office/officeart/2017/3/layout/DropPinTimeline"/>
    <dgm:cxn modelId="{A680CF3B-DBD3-4048-8F21-A2CD48BDBB54}" type="presOf" srcId="{BA737320-5EE6-4C01-9F70-58A8D6121CD2}" destId="{607AA8B4-8D07-45B7-8289-3448D176E816}" srcOrd="0" destOrd="0" presId="urn:microsoft.com/office/officeart/2017/3/layout/DropPinTimeline"/>
    <dgm:cxn modelId="{CCB5B05D-CD02-4D67-ADA1-3272C8E28676}" type="presOf" srcId="{0AE0999E-ECCD-4051-B19F-A0BF1F97F154}" destId="{A61C7E39-6BB1-4C82-B542-E341966F9095}" srcOrd="0" destOrd="4" presId="urn:microsoft.com/office/officeart/2017/3/layout/DropPinTimeline"/>
    <dgm:cxn modelId="{C308745F-007A-413B-94DF-D722E185A884}" srcId="{54C45EB6-378C-471E-A13F-AD49EE002D17}" destId="{719188B0-DCBC-41AE-A9BF-B95635EA68DC}" srcOrd="5" destOrd="0" parTransId="{DC986FDC-C2A4-4BE1-99F9-45B2E8323726}" sibTransId="{7757E43E-1D83-4286-BD22-06CD8145D113}"/>
    <dgm:cxn modelId="{1D04FA46-D6F7-43A0-9E37-9CA4E778D207}" srcId="{54C45EB6-378C-471E-A13F-AD49EE002D17}" destId="{BCF3A6D2-863F-41D8-9CA7-618100906AD5}" srcOrd="8" destOrd="0" parTransId="{8C87A494-F2AE-40AB-A2DD-1E079D4014EC}" sibTransId="{9B363DB5-0FD9-421A-853E-86E7F395802A}"/>
    <dgm:cxn modelId="{A5A4FB68-39C0-4A43-B225-CBA165230706}" type="presOf" srcId="{2D7D2771-D837-4755-9A8F-821E0AA7F138}" destId="{89CA6E45-9B1A-4FAB-B6A4-30AB8A4F6B31}" srcOrd="0" destOrd="0" presId="urn:microsoft.com/office/officeart/2017/3/layout/DropPinTimeline"/>
    <dgm:cxn modelId="{7A3E3E49-6D96-4B79-96C4-77C048CEA3B2}" srcId="{BA737320-5EE6-4C01-9F70-58A8D6121CD2}" destId="{21972FFC-3C1B-4AC0-AB37-B41868294670}" srcOrd="5" destOrd="0" parTransId="{602DE7EE-3278-4BC4-BABC-374A05790E81}" sibTransId="{582F87A6-EAA1-47F6-98A7-B0521F654774}"/>
    <dgm:cxn modelId="{E9695569-D049-4296-ABAE-2C55FFB80963}" srcId="{BA737320-5EE6-4C01-9F70-58A8D6121CD2}" destId="{78B4AFDF-E2E5-446B-BA9F-27B8F0E07338}" srcOrd="1" destOrd="0" parTransId="{667A63A7-58C5-4713-A0B6-47AC16D27991}" sibTransId="{039DA00B-0A0A-45B9-B908-31CA72221E65}"/>
    <dgm:cxn modelId="{4B89066E-49C7-47E1-BC2B-654D1767447F}" srcId="{54C45EB6-378C-471E-A13F-AD49EE002D17}" destId="{ED9E0E55-A1E4-4F1E-9642-85FF838BFFB1}" srcOrd="3" destOrd="0" parTransId="{F9A20ED6-36F6-4256-8196-973F0C813265}" sibTransId="{D24D1806-5C0D-4977-9307-A19F0DFA84F4}"/>
    <dgm:cxn modelId="{1EC6F44E-6F06-47C1-891F-E9F058390A1B}" type="presOf" srcId="{ED9E0E55-A1E4-4F1E-9642-85FF838BFFB1}" destId="{A61C7E39-6BB1-4C82-B542-E341966F9095}" srcOrd="0" destOrd="3" presId="urn:microsoft.com/office/officeart/2017/3/layout/DropPinTimeline"/>
    <dgm:cxn modelId="{C142266F-9A2C-47FB-AFA6-DFEA4FCF6DAB}" type="presOf" srcId="{391619C4-60FA-4BF8-BA07-0FAB53D75962}" destId="{A61C7E39-6BB1-4C82-B542-E341966F9095}" srcOrd="0" destOrd="6"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46F7E172-64D5-49D7-BAFD-8DCF78AA0BB2}" srcId="{BA737320-5EE6-4C01-9F70-58A8D6121CD2}" destId="{777ECB10-3F43-4120-8C91-0EBA60088C9B}" srcOrd="3" destOrd="0" parTransId="{7CDBC318-FC6F-4030-82E1-853E616BA7D4}" sibTransId="{649B818F-B139-4E31-A83B-F34FF4B776DD}"/>
    <dgm:cxn modelId="{7FA58074-657C-4823-B4BF-7866A88059F5}" type="presOf" srcId="{87EF9E1A-4437-4B2B-9D0D-C51AF5860AA8}" destId="{932E04BC-6006-430D-883C-FB9D6F3FD50A}" srcOrd="0" destOrd="6" presId="urn:microsoft.com/office/officeart/2017/3/layout/DropPinTimeline"/>
    <dgm:cxn modelId="{519C6975-3279-44C7-B3D7-494D057F44CF}" type="presOf" srcId="{D96101FD-C4EB-4DD8-8ECC-69D7A029A77E}" destId="{C6015AFE-2DBC-4284-A9D2-2AEB6A79A91F}" srcOrd="0" destOrd="0" presId="urn:microsoft.com/office/officeart/2017/3/layout/DropPinTimeline"/>
    <dgm:cxn modelId="{B0B1CD58-3B5C-48E4-B7B4-381D660D2560}" type="presOf" srcId="{21972FFC-3C1B-4AC0-AB37-B41868294670}" destId="{932E04BC-6006-430D-883C-FB9D6F3FD50A}" srcOrd="0" destOrd="5" presId="urn:microsoft.com/office/officeart/2017/3/layout/DropPinTimeline"/>
    <dgm:cxn modelId="{A3C7837A-7797-4F11-8642-9BE6E0011B78}" type="presOf" srcId="{BD148083-AC95-415A-9E8B-D0E2A4F343CE}" destId="{932E04BC-6006-430D-883C-FB9D6F3FD50A}" srcOrd="0" destOrd="4" presId="urn:microsoft.com/office/officeart/2017/3/layout/DropPinTimeline"/>
    <dgm:cxn modelId="{638D5E88-C644-4101-A26C-87569402DB9B}" type="presOf" srcId="{4AEFCF82-831E-457E-8908-C3C1D6209382}" destId="{A61C7E39-6BB1-4C82-B542-E341966F9095}" srcOrd="0" destOrd="7" presId="urn:microsoft.com/office/officeart/2017/3/layout/DropPinTimeline"/>
    <dgm:cxn modelId="{C8576E88-AE03-4634-B74F-AC61974CEA85}" srcId="{BA737320-5EE6-4C01-9F70-58A8D6121CD2}" destId="{19554AF8-7AEC-4830-922C-985C217FD0B8}" srcOrd="7" destOrd="0" parTransId="{4C6EBC06-6FA0-4CAF-8A6C-3045F57868F7}" sibTransId="{575470DC-F1C7-4534-91B0-0938E2F9728F}"/>
    <dgm:cxn modelId="{9462EE92-14C1-4588-9D40-82BD0DDD8D42}" srcId="{54C45EB6-378C-471E-A13F-AD49EE002D17}" destId="{F806E750-C3CB-4920-9FC0-0E01D69A6DCA}" srcOrd="1" destOrd="0" parTransId="{3B6BA323-2560-4792-8B48-B9D340A5DDA3}" sibTransId="{C669066D-EA44-456A-A871-7EDBBF7011DE}"/>
    <dgm:cxn modelId="{06F40297-7570-4314-8F34-6135668B1B77}" srcId="{2D7D2771-D837-4755-9A8F-821E0AA7F138}" destId="{87D3434D-800C-4F50-82BF-4D851F6CA216}" srcOrd="0" destOrd="0" parTransId="{89BC84C5-3832-442E-BD87-2CC2753CBACB}" sibTransId="{D1C78260-3FD5-4568-9D9F-5502A758314F}"/>
    <dgm:cxn modelId="{8E880B9C-11A6-4AEA-A240-433B8AC7EAEB}" type="presOf" srcId="{54C45EB6-378C-471E-A13F-AD49EE002D17}" destId="{3609DDF9-32FF-4269-9441-1F54330A82EA}" srcOrd="0" destOrd="0" presId="urn:microsoft.com/office/officeart/2017/3/layout/DropPinTimeline"/>
    <dgm:cxn modelId="{C4800CA0-9634-44CB-A667-472727003833}" type="presOf" srcId="{9235B674-2F58-4EC3-86C4-17D21BEEA284}" destId="{A61C7E39-6BB1-4C82-B542-E341966F9095}" srcOrd="0" destOrd="2" presId="urn:microsoft.com/office/officeart/2017/3/layout/DropPinTimeline"/>
    <dgm:cxn modelId="{E73040A0-38D9-416F-8B37-2C7489348AB9}" srcId="{54C45EB6-378C-471E-A13F-AD49EE002D17}" destId="{9235B674-2F58-4EC3-86C4-17D21BEEA284}" srcOrd="2" destOrd="0" parTransId="{D1DA2F50-5AB5-4BDC-97C1-96B1E6D2D652}" sibTransId="{6C80E9C3-1D78-4213-BD89-4FE2921CF85B}"/>
    <dgm:cxn modelId="{8EAF77AC-4B34-4CEC-9124-C5493416CD6D}" type="presOf" srcId="{B64DF267-6624-4980-89FC-E15BF9C49D91}" destId="{A61C7E39-6BB1-4C82-B542-E341966F9095}" srcOrd="0" destOrd="0" presId="urn:microsoft.com/office/officeart/2017/3/layout/DropPinTimeline"/>
    <dgm:cxn modelId="{771A7DAE-64D9-413E-A1A2-F9582D1DA08E}" type="presOf" srcId="{0FD86AE1-BFCB-4B06-9C07-6EC88F97455C}" destId="{932E04BC-6006-430D-883C-FB9D6F3FD50A}" srcOrd="0" destOrd="0" presId="urn:microsoft.com/office/officeart/2017/3/layout/DropPinTimeline"/>
    <dgm:cxn modelId="{8BCCB0AE-B5D4-4E7D-9081-910BC98AAC1C}" type="presOf" srcId="{F806E750-C3CB-4920-9FC0-0E01D69A6DCA}" destId="{A61C7E39-6BB1-4C82-B542-E341966F9095}" srcOrd="0" destOrd="1"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17CCE1C0-CD24-4574-99FD-97347B2C017A}" type="presOf" srcId="{D9278B9F-1A5B-4520-987E-30336990F1B2}" destId="{C6015AFE-2DBC-4284-A9D2-2AEB6A79A91F}" srcOrd="0" destOrd="1" presId="urn:microsoft.com/office/officeart/2017/3/layout/DropPinTimeline"/>
    <dgm:cxn modelId="{E3DA3BC7-71E5-4E7D-958B-3831901F768A}" type="presOf" srcId="{87D3434D-800C-4F50-82BF-4D851F6CA216}" destId="{F1E7152E-C28F-4200-8F0B-240DBD42997B}" srcOrd="0" destOrd="0"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100D0DC-AFBC-48F3-A441-E760E803FEEE}" type="presOf" srcId="{19554AF8-7AEC-4830-922C-985C217FD0B8}" destId="{932E04BC-6006-430D-883C-FB9D6F3FD50A}" srcOrd="0" destOrd="7" presId="urn:microsoft.com/office/officeart/2017/3/layout/DropPinTimeline"/>
    <dgm:cxn modelId="{4669BAE6-B4C1-4269-86F5-F98D4BD6EDE0}" srcId="{BA737320-5EE6-4C01-9F70-58A8D6121CD2}" destId="{87EF9E1A-4437-4B2B-9D0D-C51AF5860AA8}" srcOrd="6" destOrd="0" parTransId="{8F8DEDC7-E1AC-45DC-B35A-27A3DAED897A}" sibTransId="{934DF0D8-5786-4C4F-8E5F-3C15F83D6DA8}"/>
    <dgm:cxn modelId="{E362FAE6-B3D6-4EED-8122-E1BE687A1637}" srcId="{87D3434D-800C-4F50-82BF-4D851F6CA216}" destId="{D9278B9F-1A5B-4520-987E-30336990F1B2}" srcOrd="1" destOrd="0" parTransId="{D03BC007-2F8A-4608-A85C-28C6EDBFCDE5}" sibTransId="{70BF8038-B6CB-47F8-9AA7-4F7E94FBDD47}"/>
    <dgm:cxn modelId="{1DEB0DF3-66EC-4DAA-873A-CA191E7CE3D8}" type="presOf" srcId="{BCF3A6D2-863F-41D8-9CA7-618100906AD5}" destId="{A61C7E39-6BB1-4C82-B542-E341966F9095}" srcOrd="0" destOrd="8" presId="urn:microsoft.com/office/officeart/2017/3/layout/DropPinTimeline"/>
    <dgm:cxn modelId="{F0FDCAFD-1ECF-4069-978E-BFC020051F7E}" srcId="{BA737320-5EE6-4C01-9F70-58A8D6121CD2}" destId="{3E4148BB-CA05-4A58-B6FC-193281056604}" srcOrd="2" destOrd="0" parTransId="{8A84EEC3-FB51-44DB-A300-0FB6705A80EC}" sibTransId="{B1D051C9-8A14-42F1-92EE-F5A34BCA04DC}"/>
    <dgm:cxn modelId="{173F9BFF-CC3E-485A-9616-7BB3CB6C45DC}" srcId="{54C45EB6-378C-471E-A13F-AD49EE002D17}" destId="{0AE0999E-ECCD-4051-B19F-A0BF1F97F154}" srcOrd="4" destOrd="0" parTransId="{9007AD93-0F84-447C-B66D-D46D6D1FB16E}" sibTransId="{CADA4390-358C-4C79-9876-221A3BEB2DC9}"/>
    <dgm:cxn modelId="{463351D4-CEB2-43FD-8C62-2833B0148904}" type="presParOf" srcId="{89CA6E45-9B1A-4FAB-B6A4-30AB8A4F6B31}" destId="{756266FF-E935-4964-9222-6545AC211796}" srcOrd="0" destOrd="0" presId="urn:microsoft.com/office/officeart/2017/3/layout/DropPinTimeline"/>
    <dgm:cxn modelId="{EBED9639-F075-4748-A487-CC50C16D0E3D}" type="presParOf" srcId="{89CA6E45-9B1A-4FAB-B6A4-30AB8A4F6B31}" destId="{5F4B8A84-8FFD-4D49-B5B0-4BAE2D50E791}" srcOrd="1" destOrd="0" presId="urn:microsoft.com/office/officeart/2017/3/layout/DropPinTimeline"/>
    <dgm:cxn modelId="{3B710A01-CB42-46BA-871E-068F8DDAA454}" type="presParOf" srcId="{5F4B8A84-8FFD-4D49-B5B0-4BAE2D50E791}" destId="{3AD78313-D670-4DF2-B095-25486D7507CD}" srcOrd="0" destOrd="0" presId="urn:microsoft.com/office/officeart/2017/3/layout/DropPinTimeline"/>
    <dgm:cxn modelId="{AECC0FC6-AB53-484F-AB8B-61323F66A00E}" type="presParOf" srcId="{3AD78313-D670-4DF2-B095-25486D7507CD}" destId="{A9C4FD06-EBD1-4346-950E-CA31B718EA3C}" srcOrd="0" destOrd="0" presId="urn:microsoft.com/office/officeart/2017/3/layout/DropPinTimeline"/>
    <dgm:cxn modelId="{610D57F1-2F50-4861-8040-6674A0B3A9E4}" type="presParOf" srcId="{3AD78313-D670-4DF2-B095-25486D7507CD}" destId="{2D54C8CB-2BE4-412F-8B40-9598BFF05F5E}" srcOrd="1" destOrd="0" presId="urn:microsoft.com/office/officeart/2017/3/layout/DropPinTimeline"/>
    <dgm:cxn modelId="{FB5EFBC4-0271-479E-A96A-F4C259D827AE}" type="presParOf" srcId="{2D54C8CB-2BE4-412F-8B40-9598BFF05F5E}" destId="{163F0690-E649-454C-A16F-0BE7EA349575}" srcOrd="0" destOrd="0" presId="urn:microsoft.com/office/officeart/2017/3/layout/DropPinTimeline"/>
    <dgm:cxn modelId="{C66E3BBF-4C8C-4D31-AD0F-4A79F005F780}" type="presParOf" srcId="{2D54C8CB-2BE4-412F-8B40-9598BFF05F5E}" destId="{F0852BCE-9588-49D5-AEE9-8C178F5BFE0C}" srcOrd="1" destOrd="0" presId="urn:microsoft.com/office/officeart/2017/3/layout/DropPinTimeline"/>
    <dgm:cxn modelId="{A035A9DC-BF73-4430-8A8B-42745C519C14}" type="presParOf" srcId="{3AD78313-D670-4DF2-B095-25486D7507CD}" destId="{C6015AFE-2DBC-4284-A9D2-2AEB6A79A91F}" srcOrd="2" destOrd="0" presId="urn:microsoft.com/office/officeart/2017/3/layout/DropPinTimeline"/>
    <dgm:cxn modelId="{67FB0F10-FDEC-42F2-9321-E0A7CED433DB}" type="presParOf" srcId="{3AD78313-D670-4DF2-B095-25486D7507CD}" destId="{F1E7152E-C28F-4200-8F0B-240DBD42997B}" srcOrd="3" destOrd="0" presId="urn:microsoft.com/office/officeart/2017/3/layout/DropPinTimeline"/>
    <dgm:cxn modelId="{FF9B8874-136F-4E88-ACB8-4E2C92F596DB}" type="presParOf" srcId="{3AD78313-D670-4DF2-B095-25486D7507CD}" destId="{339D4476-DB24-4506-9272-614F89ABCD14}" srcOrd="4" destOrd="0" presId="urn:microsoft.com/office/officeart/2017/3/layout/DropPinTimeline"/>
    <dgm:cxn modelId="{9319D8A1-9CB5-4597-8B77-536C31CABA51}" type="presParOf" srcId="{3AD78313-D670-4DF2-B095-25486D7507CD}" destId="{7C5FAF60-1A06-485D-888D-08A2F103E708}" srcOrd="5" destOrd="0" presId="urn:microsoft.com/office/officeart/2017/3/layout/DropPinTimeline"/>
    <dgm:cxn modelId="{255717FB-9F28-440F-919F-1882287EA2F5}" type="presParOf" srcId="{5F4B8A84-8FFD-4D49-B5B0-4BAE2D50E791}" destId="{7147A7CB-0240-4D5A-8794-DB171AB83E3B}" srcOrd="1" destOrd="0" presId="urn:microsoft.com/office/officeart/2017/3/layout/DropPinTimeline"/>
    <dgm:cxn modelId="{F6177AB3-A099-4290-B49C-C2154309FD1B}" type="presParOf" srcId="{5F4B8A84-8FFD-4D49-B5B0-4BAE2D50E791}" destId="{2A126146-9155-41E0-B66B-736F4E792D1E}" srcOrd="2" destOrd="0" presId="urn:microsoft.com/office/officeart/2017/3/layout/DropPinTimeline"/>
    <dgm:cxn modelId="{75735CF6-2507-483F-887B-C3307304DD5B}" type="presParOf" srcId="{2A126146-9155-41E0-B66B-736F4E792D1E}" destId="{46A71B4A-A019-43DD-973B-697DB13F9944}" srcOrd="0" destOrd="0" presId="urn:microsoft.com/office/officeart/2017/3/layout/DropPinTimeline"/>
    <dgm:cxn modelId="{75135B4B-28B7-47D0-BA19-447781856B70}" type="presParOf" srcId="{2A126146-9155-41E0-B66B-736F4E792D1E}" destId="{99B5052A-E816-4A14-986C-D963984E9770}" srcOrd="1" destOrd="0" presId="urn:microsoft.com/office/officeart/2017/3/layout/DropPinTimeline"/>
    <dgm:cxn modelId="{C84DEFAE-8668-420B-8AFC-6C31A2E44EBA}" type="presParOf" srcId="{99B5052A-E816-4A14-986C-D963984E9770}" destId="{6E9E90EE-69AA-4715-A9B9-AFC85D16141E}" srcOrd="0" destOrd="0" presId="urn:microsoft.com/office/officeart/2017/3/layout/DropPinTimeline"/>
    <dgm:cxn modelId="{B0A0F10D-13E2-4295-9AD4-0B2822E03667}" type="presParOf" srcId="{99B5052A-E816-4A14-986C-D963984E9770}" destId="{0F7F8C93-AB51-4A3B-B90A-D7A1F7E3F154}" srcOrd="1" destOrd="0" presId="urn:microsoft.com/office/officeart/2017/3/layout/DropPinTimeline"/>
    <dgm:cxn modelId="{54BA690B-4804-4AA7-AB8B-E67F49396211}" type="presParOf" srcId="{2A126146-9155-41E0-B66B-736F4E792D1E}" destId="{A61C7E39-6BB1-4C82-B542-E341966F9095}" srcOrd="2" destOrd="0" presId="urn:microsoft.com/office/officeart/2017/3/layout/DropPinTimeline"/>
    <dgm:cxn modelId="{D1CA3BE0-7C94-481E-85A1-7E4567478AD5}" type="presParOf" srcId="{2A126146-9155-41E0-B66B-736F4E792D1E}" destId="{3609DDF9-32FF-4269-9441-1F54330A82EA}" srcOrd="3" destOrd="0" presId="urn:microsoft.com/office/officeart/2017/3/layout/DropPinTimeline"/>
    <dgm:cxn modelId="{B1A3E38D-E477-4340-BE4D-AE6A43579F68}" type="presParOf" srcId="{2A126146-9155-41E0-B66B-736F4E792D1E}" destId="{7F49BFDE-8A5F-41D6-9A71-A4A08E400F48}" srcOrd="4" destOrd="0" presId="urn:microsoft.com/office/officeart/2017/3/layout/DropPinTimeline"/>
    <dgm:cxn modelId="{5335CF35-B79A-4F07-9489-99B209754696}" type="presParOf" srcId="{2A126146-9155-41E0-B66B-736F4E792D1E}" destId="{F1B84C39-6537-41D6-870A-9BE3F1FFA3D2}" srcOrd="5" destOrd="0" presId="urn:microsoft.com/office/officeart/2017/3/layout/DropPinTimeline"/>
    <dgm:cxn modelId="{3996B1E0-3C63-4480-BA29-DDB558BA9BD6}" type="presParOf" srcId="{5F4B8A84-8FFD-4D49-B5B0-4BAE2D50E791}" destId="{4885CD76-BFBF-4D76-9968-9B6DBADA66D0}" srcOrd="3" destOrd="0" presId="urn:microsoft.com/office/officeart/2017/3/layout/DropPinTimeline"/>
    <dgm:cxn modelId="{52A00DF8-0C1B-4429-AD8E-C0CBFBA1F067}" type="presParOf" srcId="{5F4B8A84-8FFD-4D49-B5B0-4BAE2D50E791}" destId="{2AEAE778-AEAE-4DBD-AFAB-0E9CBFDA974E}" srcOrd="4" destOrd="0" presId="urn:microsoft.com/office/officeart/2017/3/layout/DropPinTimeline"/>
    <dgm:cxn modelId="{AFE6CD38-2629-4EB0-8544-5939222FD7BE}" type="presParOf" srcId="{2AEAE778-AEAE-4DBD-AFAB-0E9CBFDA974E}" destId="{FDB48A48-B791-48BC-AD4B-C760691E8A47}" srcOrd="0" destOrd="0" presId="urn:microsoft.com/office/officeart/2017/3/layout/DropPinTimeline"/>
    <dgm:cxn modelId="{1D67876B-69D7-4B83-B06F-31C64C446905}" type="presParOf" srcId="{2AEAE778-AEAE-4DBD-AFAB-0E9CBFDA974E}" destId="{2607F560-EE4C-4772-B78A-FC14F7C7A50C}" srcOrd="1" destOrd="0" presId="urn:microsoft.com/office/officeart/2017/3/layout/DropPinTimeline"/>
    <dgm:cxn modelId="{C9F0687F-AEE3-4984-A4B5-08530B04467C}" type="presParOf" srcId="{2607F560-EE4C-4772-B78A-FC14F7C7A50C}" destId="{7391142F-B59F-4D3E-8033-D70D27599876}" srcOrd="0" destOrd="0" presId="urn:microsoft.com/office/officeart/2017/3/layout/DropPinTimeline"/>
    <dgm:cxn modelId="{992F8D71-D892-489A-85F7-1F82139B92F7}" type="presParOf" srcId="{2607F560-EE4C-4772-B78A-FC14F7C7A50C}" destId="{626B18BF-AF40-4055-BCCD-768239ACD928}" srcOrd="1" destOrd="0" presId="urn:microsoft.com/office/officeart/2017/3/layout/DropPinTimeline"/>
    <dgm:cxn modelId="{84D01F55-EF71-4433-8906-CC3D56F31A96}" type="presParOf" srcId="{2AEAE778-AEAE-4DBD-AFAB-0E9CBFDA974E}" destId="{932E04BC-6006-430D-883C-FB9D6F3FD50A}" srcOrd="2" destOrd="0" presId="urn:microsoft.com/office/officeart/2017/3/layout/DropPinTimeline"/>
    <dgm:cxn modelId="{1CC3F3E0-E73C-4E93-AE71-0DED4F332D2F}" type="presParOf" srcId="{2AEAE778-AEAE-4DBD-AFAB-0E9CBFDA974E}" destId="{607AA8B4-8D07-45B7-8289-3448D176E816}" srcOrd="3" destOrd="0" presId="urn:microsoft.com/office/officeart/2017/3/layout/DropPinTimeline"/>
    <dgm:cxn modelId="{71F7B444-6EBC-480D-8998-DE6F16BE8124}" type="presParOf" srcId="{2AEAE778-AEAE-4DBD-AFAB-0E9CBFDA974E}" destId="{4C7CABF0-6CE1-4904-BD46-DBD531BF451D}" srcOrd="4" destOrd="0" presId="urn:microsoft.com/office/officeart/2017/3/layout/DropPinTimeline"/>
    <dgm:cxn modelId="{E191A1F8-AAD3-42CA-9E4A-E58F8BA02473}" type="presParOf" srcId="{2AEAE778-AEAE-4DBD-AFAB-0E9CBFDA974E}" destId="{F50760E0-FC8A-4E8B-A787-9573447DFA1E}"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dirty="0"/>
            <a:t>Deploy Power BI apps from </a:t>
          </a:r>
          <a:r>
            <a:rPr lang="en-US" sz="2600" kern="1200" dirty="0" err="1"/>
            <a:t>Appsource</a:t>
          </a:r>
          <a:endParaRPr lang="en-US" sz="2600" kern="1200" dirty="0"/>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dashboards</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Data </a:t>
          </a:r>
          <a:r>
            <a:rPr lang="en-US" sz="2500" kern="1200" dirty="0" err="1"/>
            <a:t>Studie</a:t>
          </a:r>
          <a:r>
            <a:rPr lang="en-US" sz="2500" kern="1200" dirty="0"/>
            <a:t> (</a:t>
          </a:r>
          <a:r>
            <a:rPr lang="en-US" sz="2500" strike="noStrike" kern="1200" dirty="0" err="1"/>
            <a:t>Jupyter</a:t>
          </a:r>
          <a:r>
            <a:rPr lang="en-US" sz="2500" strike="noStrike" kern="1200" dirty="0"/>
            <a:t> note</a:t>
          </a:r>
          <a:r>
            <a:rPr lang="en-US" sz="2500" kern="1200" dirty="0"/>
            <a:t>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da-DK" sz="1100" kern="1200" dirty="0">
              <a:hlinkClick xmlns:r="http://schemas.openxmlformats.org/officeDocument/2006/relationships" r:id="rId9"/>
            </a:rPr>
            <a:t>https://docs.microsoft.com/en-us/azure/data-explorer/kqlmagic</a:t>
          </a:r>
          <a:endParaRPr lang="en-US" sz="1100" kern="1200" dirty="0"/>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266FF-E935-4964-9222-6545AC211796}">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3F0690-E649-454C-A16F-0BE7EA349575}">
      <dsp:nvSpPr>
        <dsp:cNvPr id="0" name=""/>
        <dsp:cNvSpPr/>
      </dsp:nvSpPr>
      <dsp:spPr>
        <a:xfrm rot="8100000">
          <a:off x="76328" y="501406"/>
          <a:ext cx="319993" cy="31999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52BCE-9588-49D5-AEE9-8C178F5BFE0C}">
      <dsp:nvSpPr>
        <dsp:cNvPr id="0" name=""/>
        <dsp:cNvSpPr/>
      </dsp:nvSpPr>
      <dsp:spPr>
        <a:xfrm>
          <a:off x="111877"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6015AFE-2DBC-4284-A9D2-2AEB6A79A91F}">
      <dsp:nvSpPr>
        <dsp:cNvPr id="0" name=""/>
        <dsp:cNvSpPr/>
      </dsp:nvSpPr>
      <dsp:spPr>
        <a:xfrm>
          <a:off x="462595" y="887672"/>
          <a:ext cx="437249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Long Running SQL queries</a:t>
          </a:r>
        </a:p>
        <a:p>
          <a:pPr marL="0" lvl="0" indent="0" algn="l" defTabSz="488950">
            <a:lnSpc>
              <a:spcPct val="90000"/>
            </a:lnSpc>
            <a:spcBef>
              <a:spcPct val="0"/>
            </a:spcBef>
            <a:spcAft>
              <a:spcPct val="35000"/>
            </a:spcAft>
            <a:buNone/>
          </a:pPr>
          <a:r>
            <a:rPr lang="en-US" sz="1100" kern="1200"/>
            <a:t>Authorization</a:t>
          </a:r>
        </a:p>
      </dsp:txBody>
      <dsp:txXfrm>
        <a:off x="462595" y="887672"/>
        <a:ext cx="4372497" cy="1287996"/>
      </dsp:txXfrm>
    </dsp:sp>
    <dsp:sp modelId="{F1E7152E-C28F-4200-8F0B-240DBD42997B}">
      <dsp:nvSpPr>
        <dsp:cNvPr id="0" name=""/>
        <dsp:cNvSpPr/>
      </dsp:nvSpPr>
      <dsp:spPr>
        <a:xfrm>
          <a:off x="462595" y="435133"/>
          <a:ext cx="437249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2019 release wave 2</a:t>
          </a:r>
        </a:p>
      </dsp:txBody>
      <dsp:txXfrm>
        <a:off x="462595" y="435133"/>
        <a:ext cx="4372497" cy="452539"/>
      </dsp:txXfrm>
    </dsp:sp>
    <dsp:sp modelId="{339D4476-DB24-4506-9272-614F89ABCD14}">
      <dsp:nvSpPr>
        <dsp:cNvPr id="0" name=""/>
        <dsp:cNvSpPr/>
      </dsp:nvSpPr>
      <dsp:spPr>
        <a:xfrm>
          <a:off x="236325"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9C4FD06-EBD1-4346-950E-CA31B718EA3C}">
      <dsp:nvSpPr>
        <dsp:cNvPr id="0" name=""/>
        <dsp:cNvSpPr/>
      </dsp:nvSpPr>
      <dsp:spPr>
        <a:xfrm>
          <a:off x="195597" y="2134940"/>
          <a:ext cx="81457"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9E90EE-69AA-4715-A9B9-AFC85D16141E}">
      <dsp:nvSpPr>
        <dsp:cNvPr id="0" name=""/>
        <dsp:cNvSpPr/>
      </dsp:nvSpPr>
      <dsp:spPr>
        <a:xfrm rot="18900000">
          <a:off x="2710363" y="3529937"/>
          <a:ext cx="319993" cy="319993"/>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F8C93-AB51-4A3B-B90A-D7A1F7E3F154}">
      <dsp:nvSpPr>
        <dsp:cNvPr id="0" name=""/>
        <dsp:cNvSpPr/>
      </dsp:nvSpPr>
      <dsp:spPr>
        <a:xfrm>
          <a:off x="2745912"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61C7E39-6BB1-4C82-B542-E341966F9095}">
      <dsp:nvSpPr>
        <dsp:cNvPr id="0" name=""/>
        <dsp:cNvSpPr/>
      </dsp:nvSpPr>
      <dsp:spPr>
        <a:xfrm>
          <a:off x="3096629" y="2175669"/>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Report execution</a:t>
          </a:r>
        </a:p>
        <a:p>
          <a:pPr marL="0" lvl="0" indent="0" algn="l" defTabSz="488950">
            <a:lnSpc>
              <a:spcPct val="90000"/>
            </a:lnSpc>
            <a:spcBef>
              <a:spcPct val="0"/>
            </a:spcBef>
            <a:spcAft>
              <a:spcPct val="35000"/>
            </a:spcAft>
            <a:buNone/>
          </a:pPr>
          <a:r>
            <a:rPr lang="en-US" sz="1100" kern="1200"/>
            <a:t>Web service calls</a:t>
          </a:r>
        </a:p>
        <a:p>
          <a:pPr marL="0" lvl="0" indent="0" algn="l" defTabSz="488950">
            <a:lnSpc>
              <a:spcPct val="90000"/>
            </a:lnSpc>
            <a:spcBef>
              <a:spcPct val="0"/>
            </a:spcBef>
            <a:spcAft>
              <a:spcPct val="35000"/>
            </a:spcAft>
            <a:buNone/>
          </a:pPr>
          <a:r>
            <a:rPr lang="en-US" sz="1100" kern="1200"/>
            <a:t>Cancelled operations</a:t>
          </a:r>
        </a:p>
        <a:p>
          <a:pPr marL="0" lvl="0" indent="0" algn="l" defTabSz="488950">
            <a:lnSpc>
              <a:spcPct val="90000"/>
            </a:lnSpc>
            <a:spcBef>
              <a:spcPct val="0"/>
            </a:spcBef>
            <a:spcAft>
              <a:spcPct val="35000"/>
            </a:spcAft>
            <a:buNone/>
          </a:pPr>
          <a:r>
            <a:rPr lang="en-US" sz="1100" kern="1200"/>
            <a:t>Update errors</a:t>
          </a:r>
        </a:p>
        <a:p>
          <a:pPr marL="0" lvl="0" indent="0" algn="l" defTabSz="488950">
            <a:lnSpc>
              <a:spcPct val="90000"/>
            </a:lnSpc>
            <a:spcBef>
              <a:spcPct val="0"/>
            </a:spcBef>
            <a:spcAft>
              <a:spcPct val="35000"/>
            </a:spcAft>
            <a:buNone/>
          </a:pPr>
          <a:r>
            <a:rPr lang="en-US" sz="1100" i="0" kern="1200"/>
            <a:t>Company lifecycle events</a:t>
          </a:r>
        </a:p>
        <a:p>
          <a:pPr marL="0" lvl="0" indent="0" algn="l" defTabSz="488950">
            <a:lnSpc>
              <a:spcPct val="90000"/>
            </a:lnSpc>
            <a:spcBef>
              <a:spcPct val="0"/>
            </a:spcBef>
            <a:spcAft>
              <a:spcPct val="35000"/>
            </a:spcAft>
            <a:buNone/>
          </a:pPr>
          <a:r>
            <a:rPr lang="en-US" sz="1100" i="0" kern="1200"/>
            <a:t>Database lock timeouts</a:t>
          </a:r>
        </a:p>
        <a:p>
          <a:pPr marL="0" lvl="0" indent="0" algn="l" defTabSz="488950">
            <a:lnSpc>
              <a:spcPct val="90000"/>
            </a:lnSpc>
            <a:spcBef>
              <a:spcPct val="0"/>
            </a:spcBef>
            <a:spcAft>
              <a:spcPct val="35000"/>
            </a:spcAft>
            <a:buNone/>
          </a:pPr>
          <a:r>
            <a:rPr lang="en-US" sz="1100" i="0" kern="1200"/>
            <a:t>Extension lifecycle events</a:t>
          </a:r>
        </a:p>
        <a:p>
          <a:pPr marL="0" lvl="0" indent="0" algn="l" defTabSz="488950">
            <a:lnSpc>
              <a:spcPct val="90000"/>
            </a:lnSpc>
            <a:spcBef>
              <a:spcPct val="0"/>
            </a:spcBef>
            <a:spcAft>
              <a:spcPct val="35000"/>
            </a:spcAft>
            <a:buNone/>
          </a:pPr>
          <a:r>
            <a:rPr lang="en-US" sz="1100" i="0" kern="1200" dirty="0"/>
            <a:t>Client telemetry (page views)</a:t>
          </a:r>
        </a:p>
        <a:p>
          <a:pPr marL="0" lvl="0" indent="0" algn="l" defTabSz="488950">
            <a:lnSpc>
              <a:spcPct val="90000"/>
            </a:lnSpc>
            <a:spcBef>
              <a:spcPct val="0"/>
            </a:spcBef>
            <a:spcAft>
              <a:spcPct val="35000"/>
            </a:spcAft>
            <a:buNone/>
          </a:pPr>
          <a:r>
            <a:rPr lang="en-US" sz="1100" i="0" kern="1200"/>
            <a:t>AL support (</a:t>
          </a:r>
          <a:r>
            <a:rPr lang="en-US" sz="1100" i="0" kern="1200" err="1"/>
            <a:t>Session.LogMessage</a:t>
          </a:r>
          <a:r>
            <a:rPr lang="en-US" sz="1100" i="0" kern="1200"/>
            <a:t>)</a:t>
          </a:r>
        </a:p>
      </dsp:txBody>
      <dsp:txXfrm>
        <a:off x="3096629" y="2175669"/>
        <a:ext cx="4355627" cy="1287996"/>
      </dsp:txXfrm>
    </dsp:sp>
    <dsp:sp modelId="{3609DDF9-32FF-4269-9441-1F54330A82EA}">
      <dsp:nvSpPr>
        <dsp:cNvPr id="0" name=""/>
        <dsp:cNvSpPr/>
      </dsp:nvSpPr>
      <dsp:spPr>
        <a:xfrm>
          <a:off x="3096629" y="3463665"/>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1</a:t>
          </a:r>
        </a:p>
      </dsp:txBody>
      <dsp:txXfrm>
        <a:off x="3096629" y="3463665"/>
        <a:ext cx="4355627" cy="452539"/>
      </dsp:txXfrm>
    </dsp:sp>
    <dsp:sp modelId="{7F49BFDE-8A5F-41D6-9A71-A4A08E400F48}">
      <dsp:nvSpPr>
        <dsp:cNvPr id="0" name=""/>
        <dsp:cNvSpPr/>
      </dsp:nvSpPr>
      <dsp:spPr>
        <a:xfrm>
          <a:off x="2870360" y="2175669"/>
          <a:ext cx="0" cy="1287996"/>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A71B4A-A019-43DD-973B-697DB13F9944}">
      <dsp:nvSpPr>
        <dsp:cNvPr id="0" name=""/>
        <dsp:cNvSpPr/>
      </dsp:nvSpPr>
      <dsp:spPr>
        <a:xfrm>
          <a:off x="2829631" y="2134940"/>
          <a:ext cx="81457" cy="81457"/>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1142F-B59F-4D3E-8033-D70D27599876}">
      <dsp:nvSpPr>
        <dsp:cNvPr id="0" name=""/>
        <dsp:cNvSpPr/>
      </dsp:nvSpPr>
      <dsp:spPr>
        <a:xfrm rot="8100000">
          <a:off x="5324072" y="501406"/>
          <a:ext cx="319993" cy="319993"/>
        </a:xfrm>
        <a:prstGeom prst="teardrop">
          <a:avLst>
            <a:gd name="adj" fmla="val 11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B18BF-AF40-4055-BCCD-768239ACD928}">
      <dsp:nvSpPr>
        <dsp:cNvPr id="0" name=""/>
        <dsp:cNvSpPr/>
      </dsp:nvSpPr>
      <dsp:spPr>
        <a:xfrm>
          <a:off x="5359621"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32E04BC-6006-430D-883C-FB9D6F3FD50A}">
      <dsp:nvSpPr>
        <dsp:cNvPr id="0" name=""/>
        <dsp:cNvSpPr/>
      </dsp:nvSpPr>
      <dsp:spPr>
        <a:xfrm>
          <a:off x="5710339" y="887672"/>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i="0" kern="1200"/>
            <a:t>Outgoing web service calls</a:t>
          </a:r>
        </a:p>
        <a:p>
          <a:pPr marL="0" lvl="0" indent="0" algn="l" defTabSz="488950">
            <a:lnSpc>
              <a:spcPct val="90000"/>
            </a:lnSpc>
            <a:spcBef>
              <a:spcPct val="0"/>
            </a:spcBef>
            <a:spcAft>
              <a:spcPct val="35000"/>
            </a:spcAft>
            <a:buNone/>
          </a:pPr>
          <a:r>
            <a:rPr lang="en-US" sz="1100" i="0" kern="1200"/>
            <a:t>ISV telemetry pipeline</a:t>
          </a:r>
        </a:p>
        <a:p>
          <a:pPr marL="0" lvl="0" indent="0" algn="l" defTabSz="488950">
            <a:lnSpc>
              <a:spcPct val="90000"/>
            </a:lnSpc>
            <a:spcBef>
              <a:spcPct val="0"/>
            </a:spcBef>
            <a:spcAft>
              <a:spcPct val="35000"/>
            </a:spcAft>
            <a:buNone/>
          </a:pPr>
          <a:r>
            <a:rPr lang="en-US" sz="1100" i="0" kern="1200" dirty="0"/>
            <a:t>ISV </a:t>
          </a:r>
          <a:r>
            <a:rPr lang="en-US" sz="1100" i="0" kern="1200" dirty="0">
              <a:latin typeface="Segoe UI"/>
              <a:ea typeface="+mn-ea"/>
              <a:cs typeface="+mn-cs"/>
            </a:rPr>
            <a:t>key vault</a:t>
          </a:r>
        </a:p>
        <a:p>
          <a:pPr marL="0" lvl="0" indent="0" algn="l" defTabSz="488950">
            <a:lnSpc>
              <a:spcPct val="90000"/>
            </a:lnSpc>
            <a:spcBef>
              <a:spcPct val="0"/>
            </a:spcBef>
            <a:spcAft>
              <a:spcPct val="35000"/>
            </a:spcAft>
            <a:buNone/>
          </a:pPr>
          <a:r>
            <a:rPr lang="en-US" sz="1100" i="0" kern="1200" dirty="0">
              <a:latin typeface="Segoe UI"/>
              <a:ea typeface="+mn-ea"/>
              <a:cs typeface="+mn-cs"/>
            </a:rPr>
            <a:t>Long Running AL execution</a:t>
          </a:r>
        </a:p>
        <a:p>
          <a:pPr marL="0" lvl="0" indent="0" algn="l" defTabSz="488950">
            <a:lnSpc>
              <a:spcPct val="90000"/>
            </a:lnSpc>
            <a:spcBef>
              <a:spcPct val="0"/>
            </a:spcBef>
            <a:spcAft>
              <a:spcPct val="35000"/>
            </a:spcAft>
            <a:buNone/>
          </a:pPr>
          <a:r>
            <a:rPr lang="da-DK" sz="1100" i="0" kern="1200" dirty="0">
              <a:latin typeface="Segoe UI"/>
              <a:ea typeface="+mn-ea"/>
              <a:cs typeface="+mn-cs"/>
            </a:rPr>
            <a:t>Extension lifecycle (ISV)</a:t>
          </a:r>
          <a:endParaRPr lang="en-US" sz="1100" i="0" kern="1200" dirty="0">
            <a:latin typeface="Segoe UI"/>
            <a:ea typeface="+mn-ea"/>
            <a:cs typeface="+mn-cs"/>
          </a:endParaRPr>
        </a:p>
        <a:p>
          <a:pPr marL="0" lvl="0" indent="0" algn="l" defTabSz="488950">
            <a:lnSpc>
              <a:spcPct val="90000"/>
            </a:lnSpc>
            <a:spcBef>
              <a:spcPct val="0"/>
            </a:spcBef>
            <a:spcAft>
              <a:spcPct val="35000"/>
            </a:spcAft>
            <a:buNone/>
          </a:pPr>
          <a:r>
            <a:rPr lang="da-DK" sz="1100" i="0" kern="1200" dirty="0">
              <a:latin typeface="Segoe UI"/>
              <a:ea typeface="+mn-ea"/>
              <a:cs typeface="+mn-cs"/>
            </a:rPr>
            <a:t>AL sensitive field</a:t>
          </a:r>
        </a:p>
        <a:p>
          <a:pPr marL="0" lvl="0" indent="0" algn="l" defTabSz="488950">
            <a:lnSpc>
              <a:spcPct val="90000"/>
            </a:lnSpc>
            <a:spcBef>
              <a:spcPct val="0"/>
            </a:spcBef>
            <a:spcAft>
              <a:spcPct val="35000"/>
            </a:spcAft>
            <a:buNone/>
          </a:pPr>
          <a:r>
            <a:rPr lang="da-DK" sz="1100" i="0" kern="1200" dirty="0">
              <a:latin typeface="Segoe UI"/>
              <a:ea typeface="+mn-ea"/>
              <a:cs typeface="+mn-cs"/>
            </a:rPr>
            <a:t>Retention policy</a:t>
          </a:r>
        </a:p>
        <a:p>
          <a:pPr marL="0" lvl="0" indent="0" algn="l" defTabSz="488950">
            <a:lnSpc>
              <a:spcPct val="90000"/>
            </a:lnSpc>
            <a:spcBef>
              <a:spcPct val="0"/>
            </a:spcBef>
            <a:spcAft>
              <a:spcPct val="35000"/>
            </a:spcAft>
            <a:buNone/>
          </a:pPr>
          <a:r>
            <a:rPr lang="da-DK" sz="1100" i="0" kern="1200" dirty="0">
              <a:latin typeface="Segoe UI"/>
              <a:ea typeface="+mn-ea"/>
              <a:cs typeface="+mn-cs"/>
            </a:rPr>
            <a:t>Performance toolkit</a:t>
          </a:r>
        </a:p>
        <a:p>
          <a:pPr marL="0" lvl="0" indent="0" algn="l" defTabSz="488950">
            <a:lnSpc>
              <a:spcPct val="90000"/>
            </a:lnSpc>
            <a:spcBef>
              <a:spcPct val="0"/>
            </a:spcBef>
            <a:spcAft>
              <a:spcPct val="35000"/>
            </a:spcAft>
            <a:buNone/>
          </a:pPr>
          <a:r>
            <a:rPr lang="da-DK" sz="1100" i="0" kern="1200" dirty="0">
              <a:latin typeface="Segoe UI"/>
              <a:ea typeface="+mn-ea"/>
              <a:cs typeface="+mn-cs"/>
            </a:rPr>
            <a:t>Email module</a:t>
          </a:r>
        </a:p>
        <a:p>
          <a:pPr marL="0" lvl="0" indent="0" algn="l" defTabSz="488950">
            <a:lnSpc>
              <a:spcPct val="90000"/>
            </a:lnSpc>
            <a:spcBef>
              <a:spcPct val="0"/>
            </a:spcBef>
            <a:spcAft>
              <a:spcPct val="35000"/>
            </a:spcAft>
            <a:buNone/>
          </a:pPr>
          <a:r>
            <a:rPr lang="da-DK" sz="1100" i="0" kern="1200" dirty="0">
              <a:latin typeface="Segoe UI"/>
              <a:ea typeface="+mn-ea"/>
              <a:cs typeface="+mn-cs"/>
            </a:rPr>
            <a:t>Job Queue</a:t>
          </a:r>
        </a:p>
        <a:p>
          <a:pPr marL="0" lvl="0" indent="0" algn="l" defTabSz="488950">
            <a:lnSpc>
              <a:spcPct val="90000"/>
            </a:lnSpc>
            <a:spcBef>
              <a:spcPct val="0"/>
            </a:spcBef>
            <a:spcAft>
              <a:spcPct val="35000"/>
            </a:spcAft>
            <a:buNone/>
          </a:pPr>
          <a:r>
            <a:rPr lang="da-DK" sz="1100" i="0" kern="1200" dirty="0">
              <a:latin typeface="Segoe UI"/>
              <a:ea typeface="+mn-ea"/>
              <a:cs typeface="+mn-cs"/>
            </a:rPr>
            <a:t>Configuration packages</a:t>
          </a:r>
        </a:p>
        <a:p>
          <a:pPr marL="0" lvl="0" indent="0" algn="l" defTabSz="488950">
            <a:lnSpc>
              <a:spcPct val="90000"/>
            </a:lnSpc>
            <a:spcBef>
              <a:spcPct val="0"/>
            </a:spcBef>
            <a:spcAft>
              <a:spcPct val="35000"/>
            </a:spcAft>
            <a:buNone/>
          </a:pPr>
          <a:r>
            <a:rPr lang="da-DK" sz="1100" i="0" kern="1200" dirty="0">
              <a:latin typeface="Segoe UI"/>
              <a:ea typeface="+mn-ea"/>
              <a:cs typeface="+mn-cs"/>
            </a:rPr>
            <a:t>Permission lifecycle</a:t>
          </a:r>
        </a:p>
        <a:p>
          <a:pPr marL="0" lvl="0" indent="0" algn="l" defTabSz="488950">
            <a:lnSpc>
              <a:spcPct val="90000"/>
            </a:lnSpc>
            <a:spcBef>
              <a:spcPct val="0"/>
            </a:spcBef>
            <a:spcAft>
              <a:spcPct val="35000"/>
            </a:spcAft>
            <a:buNone/>
          </a:pPr>
          <a:r>
            <a:rPr lang="da-DK" sz="1100" i="0" kern="1200" dirty="0">
              <a:latin typeface="Segoe UI"/>
              <a:ea typeface="+mn-ea"/>
              <a:cs typeface="+mn-cs"/>
            </a:rPr>
            <a:t>CU3: Posting</a:t>
          </a:r>
        </a:p>
        <a:p>
          <a:pPr marL="0" lvl="0" indent="0" algn="l" defTabSz="488950">
            <a:lnSpc>
              <a:spcPct val="90000"/>
            </a:lnSpc>
            <a:spcBef>
              <a:spcPct val="0"/>
            </a:spcBef>
            <a:spcAft>
              <a:spcPct val="35000"/>
            </a:spcAft>
            <a:buNone/>
          </a:pPr>
          <a:r>
            <a:rPr lang="da-DK" sz="1100" i="0" kern="1200" dirty="0">
              <a:latin typeface="Segoe UI"/>
              <a:ea typeface="+mn-ea"/>
              <a:cs typeface="+mn-cs"/>
            </a:rPr>
            <a:t>CU3: web service key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basic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reporting engine added to reporting signal</a:t>
          </a:r>
          <a:endParaRPr lang="da-DK" sz="1100" i="1" kern="1200" dirty="0"/>
        </a:p>
      </dsp:txBody>
      <dsp:txXfrm>
        <a:off x="5710339" y="887672"/>
        <a:ext cx="4355627" cy="1287996"/>
      </dsp:txXfrm>
    </dsp:sp>
    <dsp:sp modelId="{607AA8B4-8D07-45B7-8289-3448D176E816}">
      <dsp:nvSpPr>
        <dsp:cNvPr id="0" name=""/>
        <dsp:cNvSpPr/>
      </dsp:nvSpPr>
      <dsp:spPr>
        <a:xfrm>
          <a:off x="5710339" y="435133"/>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2</a:t>
          </a:r>
        </a:p>
      </dsp:txBody>
      <dsp:txXfrm>
        <a:off x="5710339" y="435133"/>
        <a:ext cx="4355627" cy="452539"/>
      </dsp:txXfrm>
    </dsp:sp>
    <dsp:sp modelId="{4C7CABF0-6CE1-4904-BD46-DBD531BF451D}">
      <dsp:nvSpPr>
        <dsp:cNvPr id="0" name=""/>
        <dsp:cNvSpPr/>
      </dsp:nvSpPr>
      <dsp:spPr>
        <a:xfrm>
          <a:off x="5484069" y="887672"/>
          <a:ext cx="0" cy="1287996"/>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DB48A48-B791-48BC-AD4B-C760691E8A47}">
      <dsp:nvSpPr>
        <dsp:cNvPr id="0" name=""/>
        <dsp:cNvSpPr/>
      </dsp:nvSpPr>
      <dsp:spPr>
        <a:xfrm>
          <a:off x="5443341" y="2134940"/>
          <a:ext cx="81457" cy="81457"/>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8/14/2023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15</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19</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https://docs.microsoft.com/en-us/azure/data-explorer/kqlmagic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26</a:t>
            </a:fld>
            <a:endParaRPr lang="en-US"/>
          </a:p>
        </p:txBody>
      </p:sp>
    </p:spTree>
    <p:extLst>
      <p:ext uri="{BB962C8B-B14F-4D97-AF65-F5344CB8AC3E}">
        <p14:creationId xmlns:p14="http://schemas.microsoft.com/office/powerpoint/2010/main" val="302541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28</a:t>
            </a:fld>
            <a:endParaRPr lang="en-US"/>
          </a:p>
        </p:txBody>
      </p:sp>
    </p:spTree>
    <p:extLst>
      <p:ext uri="{BB962C8B-B14F-4D97-AF65-F5344CB8AC3E}">
        <p14:creationId xmlns:p14="http://schemas.microsoft.com/office/powerpoint/2010/main" val="3127292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https://github.com/microsoft/BCTech/tree/master/samples/AppInsights/Alerts</a:t>
            </a:r>
          </a:p>
        </p:txBody>
      </p:sp>
      <p:sp>
        <p:nvSpPr>
          <p:cNvPr id="4" name="Slide Number Placeholder 3"/>
          <p:cNvSpPr>
            <a:spLocks noGrp="1"/>
          </p:cNvSpPr>
          <p:nvPr>
            <p:ph type="sldNum" sz="quarter" idx="5"/>
          </p:nvPr>
        </p:nvSpPr>
        <p:spPr/>
        <p:txBody>
          <a:bodyPr/>
          <a:lstStyle/>
          <a:p>
            <a:fld id="{0A161547-AEEB-464D-891A-31CA7515CA4C}" type="slidenum">
              <a:rPr lang="en-US" smtClean="0"/>
              <a:t>37</a:t>
            </a:fld>
            <a:endParaRPr lang="en-US"/>
          </a:p>
        </p:txBody>
      </p:sp>
    </p:spTree>
    <p:extLst>
      <p:ext uri="{BB962C8B-B14F-4D97-AF65-F5344CB8AC3E}">
        <p14:creationId xmlns:p14="http://schemas.microsoft.com/office/powerpoint/2010/main" val="856833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a new custom dimension: </a:t>
            </a:r>
            <a:r>
              <a:rPr lang="en-US" dirty="0" err="1"/>
              <a:t>eventId</a:t>
            </a:r>
            <a:r>
              <a:rPr lang="en-US" dirty="0"/>
              <a:t> to #msdyn365bc partner telemetry in version 16.1</a:t>
            </a:r>
          </a:p>
        </p:txBody>
      </p:sp>
      <p:sp>
        <p:nvSpPr>
          <p:cNvPr id="4" name="Slide Number Placeholder 3"/>
          <p:cNvSpPr>
            <a:spLocks noGrp="1"/>
          </p:cNvSpPr>
          <p:nvPr>
            <p:ph type="sldNum" sz="quarter" idx="5"/>
          </p:nvPr>
        </p:nvSpPr>
        <p:spPr/>
        <p:txBody>
          <a:bodyPr/>
          <a:lstStyle/>
          <a:p>
            <a:fld id="{0A161547-AEEB-464D-891A-31CA7515CA4C}" type="slidenum">
              <a:rPr lang="en-US" smtClean="0"/>
              <a:t>44</a:t>
            </a:fld>
            <a:endParaRPr lang="en-US"/>
          </a:p>
        </p:txBody>
      </p:sp>
    </p:spTree>
    <p:extLst>
      <p:ext uri="{BB962C8B-B14F-4D97-AF65-F5344CB8AC3E}">
        <p14:creationId xmlns:p14="http://schemas.microsoft.com/office/powerpoint/2010/main" val="150853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https://docs.microsoft.com/en-us/dynamics365/business-central/dev-itpro/administration/telemetry-event-ids</a:t>
            </a:r>
          </a:p>
        </p:txBody>
      </p:sp>
      <p:sp>
        <p:nvSpPr>
          <p:cNvPr id="4" name="Slide Number Placeholder 3"/>
          <p:cNvSpPr>
            <a:spLocks noGrp="1"/>
          </p:cNvSpPr>
          <p:nvPr>
            <p:ph type="sldNum" sz="quarter" idx="5"/>
          </p:nvPr>
        </p:nvSpPr>
        <p:spPr/>
        <p:txBody>
          <a:bodyPr/>
          <a:lstStyle/>
          <a:p>
            <a:fld id="{0B57EBFD-44AE-4BB6-8223-C34EE3D1DBD4}" type="slidenum">
              <a:rPr lang="da-DK" smtClean="0"/>
              <a:t>45</a:t>
            </a:fld>
            <a:endParaRPr lang="da-DK"/>
          </a:p>
        </p:txBody>
      </p:sp>
    </p:spTree>
    <p:extLst>
      <p:ext uri="{BB962C8B-B14F-4D97-AF65-F5344CB8AC3E}">
        <p14:creationId xmlns:p14="http://schemas.microsoft.com/office/powerpoint/2010/main" val="320149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https://github.com/microsoft/BCTech/tree/master/samples/AppInsights/KQL</a:t>
            </a:r>
          </a:p>
        </p:txBody>
      </p:sp>
      <p:sp>
        <p:nvSpPr>
          <p:cNvPr id="4" name="Slide Number Placeholder 3"/>
          <p:cNvSpPr>
            <a:spLocks noGrp="1"/>
          </p:cNvSpPr>
          <p:nvPr>
            <p:ph type="sldNum" sz="quarter" idx="5"/>
          </p:nvPr>
        </p:nvSpPr>
        <p:spPr/>
        <p:txBody>
          <a:bodyPr/>
          <a:lstStyle/>
          <a:p>
            <a:fld id="{0A161547-AEEB-464D-891A-31CA7515CA4C}" type="slidenum">
              <a:rPr lang="en-US" smtClean="0"/>
              <a:t>48</a:t>
            </a:fld>
            <a:endParaRPr lang="en-US"/>
          </a:p>
        </p:txBody>
      </p:sp>
    </p:spTree>
    <p:extLst>
      <p:ext uri="{BB962C8B-B14F-4D97-AF65-F5344CB8AC3E}">
        <p14:creationId xmlns:p14="http://schemas.microsoft.com/office/powerpoint/2010/main" val="3819693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https://github.com/microsoft/BCTech/blob/master/samples/AppInsights/FAQ.md#frequently-asked-questions-faq</a:t>
            </a:r>
          </a:p>
        </p:txBody>
      </p:sp>
      <p:sp>
        <p:nvSpPr>
          <p:cNvPr id="4" name="Slide Number Placeholder 3"/>
          <p:cNvSpPr>
            <a:spLocks noGrp="1"/>
          </p:cNvSpPr>
          <p:nvPr>
            <p:ph type="sldNum" sz="quarter" idx="5"/>
          </p:nvPr>
        </p:nvSpPr>
        <p:spPr/>
        <p:txBody>
          <a:bodyPr/>
          <a:lstStyle/>
          <a:p>
            <a:fld id="{0A161547-AEEB-464D-891A-31CA7515CA4C}" type="slidenum">
              <a:rPr lang="en-US" smtClean="0"/>
              <a:t>54</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a:p>
            <a:r>
              <a:rPr lang="en-US" dirty="0"/>
              <a:t>or aka.ms/</a:t>
            </a:r>
            <a:r>
              <a:rPr lang="en-US" dirty="0" err="1"/>
              <a:t>bctelemetry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8</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8/14/2023 4:17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Connection string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8/14/2023</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8/14/2023</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8/14/2023</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4961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8/14/2023</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5269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8/14/2023</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8/14/2023</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8/14/2023</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8/14/2023</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8/14/2023</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14-08-2023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257FB1-50DB-4972-88A9-D0B28F86469E}"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257FB1-50DB-4972-88A9-D0B28F86469E}"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4112771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257FB1-50DB-4972-88A9-D0B28F86469E}"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57FB1-50DB-4972-88A9-D0B28F86469E}" type="datetimeFigureOut">
              <a:rPr lang="en-US" smtClean="0"/>
              <a:t>8/14/2023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257FB1-50DB-4972-88A9-D0B28F86469E}" type="datetimeFigureOut">
              <a:rPr lang="en-US" smtClean="0"/>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1679965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57FB1-50DB-4972-88A9-D0B28F86469E}" type="datetimeFigureOut">
              <a:rPr lang="en-US" smtClean="0"/>
              <a:t>8/14/2023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8/14/2023</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532892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8/14/2023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8059415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8/14/2023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4169691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493027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8/14/2023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6245320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8/14/2023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543651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435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8/14/2023</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8/14/2023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6432595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8/14/2023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5620489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8/14/2023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565031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8/14/2023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85501883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8/14/2023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770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image" Target="../media/image1.emf"/><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8/14/2023</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 id="214748499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14-08-2023</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49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57FB1-50DB-4972-88A9-D0B28F86469E}" type="datetimeFigureOut">
              <a:rPr lang="en-US" smtClean="0"/>
              <a:t>8/14/2023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50CAF-E16C-445F-A73A-BA0595AFA1C2}" type="slidenum">
              <a:rPr lang="en-US" smtClean="0"/>
              <a:t>‹#›</a:t>
            </a:fld>
            <a:endParaRPr lang="en-US"/>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7A4AA9BA-F541-160A-A71F-9D0FD23B4A6D}"/>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743880856"/>
      </p:ext>
    </p:extLst>
  </p:cSld>
  <p:clrMap bg1="lt1" tx1="dk1" bg2="lt2" tx2="dk2" accent1="accent1" accent2="accent2" accent3="accent3" accent4="accent4" accent5="accent5" accent6="accent6" hlink="hlink" folHlink="folHlink"/>
  <p:sldLayoutIdLst>
    <p:sldLayoutId id="214748499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02EB82D-4050-1311-B462-01DA2FCE0977}"/>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40069632"/>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hyperlink" Target="https://github.com/microsoft/BCTech/blob/master/samples/AppInsights/FAQ.md#can-i-grant-read-only-access-to-application-insights" TargetMode="Externa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hyperlink" Target="https://aka.ms/bctelemetry" TargetMode="External"/><Relationship Id="rId2" Type="http://schemas.openxmlformats.org/officeDocument/2006/relationships/hyperlink" Target="https://aka.ms/azuremonitor" TargetMode="External"/><Relationship Id="rId1" Type="http://schemas.openxmlformats.org/officeDocument/2006/relationships/slideLayout" Target="../slideLayouts/slideLayout15.xml"/><Relationship Id="rId4" Type="http://schemas.openxmlformats.org/officeDocument/2006/relationships/hyperlink" Target="https://aka.ms/bctelemetrysample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Application 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0D2212-E263-9DD0-E9C0-88899742649B}"/>
              </a:ext>
            </a:extLst>
          </p:cNvPr>
          <p:cNvPicPr>
            <a:picLocks noChangeAspect="1"/>
          </p:cNvPicPr>
          <p:nvPr/>
        </p:nvPicPr>
        <p:blipFill rotWithShape="1">
          <a:blip r:embed="rId2"/>
          <a:srcRect t="1316"/>
          <a:stretch/>
        </p:blipFill>
        <p:spPr>
          <a:xfrm>
            <a:off x="20" y="10"/>
            <a:ext cx="12191980" cy="6857990"/>
          </a:xfrm>
          <a:prstGeom prst="rect">
            <a:avLst/>
          </a:prstGeom>
          <a:noFill/>
        </p:spPr>
      </p:pic>
      <p:sp>
        <p:nvSpPr>
          <p:cNvPr id="8" name="Rectangle 7">
            <a:extLst>
              <a:ext uri="{FF2B5EF4-FFF2-40B4-BE49-F238E27FC236}">
                <a16:creationId xmlns:a16="http://schemas.microsoft.com/office/drawing/2014/main" id="{42AD09EF-8311-3412-328C-F960A74719BF}"/>
              </a:ext>
            </a:extLst>
          </p:cNvPr>
          <p:cNvSpPr/>
          <p:nvPr/>
        </p:nvSpPr>
        <p:spPr bwMode="auto">
          <a:xfrm>
            <a:off x="7253948" y="1728172"/>
            <a:ext cx="4650752" cy="2887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A4685284-4D50-062F-18B6-8E1D1D561882}"/>
              </a:ext>
            </a:extLst>
          </p:cNvPr>
          <p:cNvSpPr txBox="1"/>
          <p:nvPr/>
        </p:nvSpPr>
        <p:spPr>
          <a:xfrm>
            <a:off x="7218947" y="2052073"/>
            <a:ext cx="2594689" cy="307777"/>
          </a:xfrm>
          <a:prstGeom prst="rect">
            <a:avLst/>
          </a:prstGeom>
          <a:solidFill>
            <a:schemeClr val="bg1">
              <a:lumMod val="85000"/>
              <a:lumOff val="15000"/>
            </a:schemeClr>
          </a:solidFill>
        </p:spPr>
        <p:txBody>
          <a:bodyPr wrap="square" lIns="0" tIns="0" rIns="0" bIns="0" rtlCol="0">
            <a:spAutoFit/>
          </a:bodyPr>
          <a:lstStyle/>
          <a:p>
            <a:pPr algn="l"/>
            <a:r>
              <a:rPr lang="en-US" sz="2000" dirty="0">
                <a:solidFill>
                  <a:srgbClr val="C00000"/>
                </a:solidFill>
              </a:rPr>
              <a:t>You need to copy this</a:t>
            </a:r>
            <a:endParaRPr lang="en-DK" sz="2000" dirty="0" err="1">
              <a:solidFill>
                <a:srgbClr val="C00000"/>
              </a:solidFill>
            </a:endParaRPr>
          </a:p>
        </p:txBody>
      </p:sp>
    </p:spTree>
    <p:extLst>
      <p:ext uri="{BB962C8B-B14F-4D97-AF65-F5344CB8AC3E}">
        <p14:creationId xmlns:p14="http://schemas.microsoft.com/office/powerpoint/2010/main" val="11995507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97429" y="1150669"/>
            <a:ext cx="7797141" cy="4556663"/>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121390" y="3026281"/>
            <a:ext cx="1397538" cy="308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1752" y="675861"/>
            <a:ext cx="10128496"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7825646" y="955391"/>
            <a:ext cx="3300283"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038638" y="2572813"/>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3">
            <a:extLst>
              <a:ext uri="{28A0092B-C50C-407E-A947-70E740481C1C}">
                <a14:useLocalDpi xmlns:a14="http://schemas.microsoft.com/office/drawing/2010/main" val="0"/>
              </a:ext>
            </a:extLst>
          </a:blip>
          <a:srcRect l="7959" r="7959"/>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A0393954-1304-4051-8293-764D21264231}"/>
              </a:ext>
            </a:extLst>
          </p:cNvPr>
          <p:cNvSpPr/>
          <p:nvPr/>
        </p:nvSpPr>
        <p:spPr>
          <a:xfrm>
            <a:off x="4445123" y="3475397"/>
            <a:ext cx="2922578" cy="21247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version 16.1)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 version 16.0)</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E95037-F44D-459C-AE9D-79F378E330FB}"/>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How to setup telemetry for an app</a:t>
            </a:r>
          </a:p>
        </p:txBody>
      </p:sp>
      <p:pic>
        <p:nvPicPr>
          <p:cNvPr id="6" name="Picture 5" descr="A screenshot of a cell phone&#10;&#10;Description automatically generated">
            <a:extLst>
              <a:ext uri="{FF2B5EF4-FFF2-40B4-BE49-F238E27FC236}">
                <a16:creationId xmlns:a16="http://schemas.microsoft.com/office/drawing/2014/main" id="{7221B703-A1A0-4414-BD8B-2D47FF9200C2}"/>
              </a:ext>
            </a:extLst>
          </p:cNvPr>
          <p:cNvPicPr>
            <a:picLocks noChangeAspect="1"/>
          </p:cNvPicPr>
          <p:nvPr/>
        </p:nvPicPr>
        <p:blipFill rotWithShape="1">
          <a:blip r:embed="rId2"/>
          <a:srcRect r="9147" b="2"/>
          <a:stretch/>
        </p:blipFill>
        <p:spPr>
          <a:xfrm>
            <a:off x="5009505" y="10"/>
            <a:ext cx="7182495" cy="6857990"/>
          </a:xfrm>
          <a:prstGeom prst="rect">
            <a:avLst/>
          </a:prstGeom>
        </p:spPr>
      </p:pic>
      <p:sp>
        <p:nvSpPr>
          <p:cNvPr id="7" name="Rectangle 6">
            <a:extLst>
              <a:ext uri="{FF2B5EF4-FFF2-40B4-BE49-F238E27FC236}">
                <a16:creationId xmlns:a16="http://schemas.microsoft.com/office/drawing/2014/main" id="{B1145D2D-9F6E-4E7E-B635-D3A4609D2155}"/>
              </a:ext>
            </a:extLst>
          </p:cNvPr>
          <p:cNvSpPr/>
          <p:nvPr/>
        </p:nvSpPr>
        <p:spPr>
          <a:xfrm>
            <a:off x="5918751" y="4010439"/>
            <a:ext cx="6216927" cy="303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0359D34B-B999-4757-BDE8-5016E09BB2A3}"/>
              </a:ext>
            </a:extLst>
          </p:cNvPr>
          <p:cNvSpPr/>
          <p:nvPr/>
        </p:nvSpPr>
        <p:spPr>
          <a:xfrm>
            <a:off x="5918750" y="496957"/>
            <a:ext cx="6216927" cy="351348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72D919B7-6C18-4888-A859-963A0058D344}"/>
              </a:ext>
            </a:extLst>
          </p:cNvPr>
          <p:cNvSpPr/>
          <p:nvPr/>
        </p:nvSpPr>
        <p:spPr>
          <a:xfrm>
            <a:off x="5915702" y="4313584"/>
            <a:ext cx="6216927" cy="210848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558715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dirty="0"/>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Application 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Application 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How to visualize data from Application 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173959163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Application Insights?</a:t>
            </a:r>
          </a:p>
          <a:p>
            <a:pPr lvl="0"/>
            <a:r>
              <a:rPr lang="en-US" dirty="0">
                <a:solidFill>
                  <a:schemeClr val="tx1">
                    <a:lumMod val="85000"/>
                    <a:lumOff val="15000"/>
                  </a:schemeClr>
                </a:solidFill>
              </a:rPr>
              <a:t>Azure Application 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Application 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rotWithShape="1">
          <a:blip r:embed="rId3">
            <a:extLst>
              <a:ext uri="{28A0092B-C50C-407E-A947-70E740481C1C}">
                <a14:useLocalDpi xmlns:a14="http://schemas.microsoft.com/office/drawing/2010/main" val="0"/>
              </a:ext>
            </a:extLst>
          </a:blip>
          <a:srcRect b="900"/>
          <a:stretch/>
        </p:blipFill>
        <p:spPr>
          <a:xfrm>
            <a:off x="20" y="1282"/>
            <a:ext cx="12191980" cy="6856718"/>
          </a:xfrm>
          <a:prstGeom prst="rect">
            <a:avLst/>
          </a:prstGeom>
        </p:spPr>
      </p:pic>
    </p:spTree>
    <p:extLst>
      <p:ext uri="{BB962C8B-B14F-4D97-AF65-F5344CB8AC3E}">
        <p14:creationId xmlns:p14="http://schemas.microsoft.com/office/powerpoint/2010/main" val="3865515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FE185-515D-4124-9C08-FAFF8B43D815}"/>
              </a:ext>
            </a:extLst>
          </p:cNvPr>
          <p:cNvPicPr>
            <a:picLocks noChangeAspect="1"/>
          </p:cNvPicPr>
          <p:nvPr/>
        </p:nvPicPr>
        <p:blipFill rotWithShape="1">
          <a:blip r:embed="rId2"/>
          <a:srcRect t="9719" r="-1" b="2780"/>
          <a:stretch/>
        </p:blipFill>
        <p:spPr>
          <a:xfrm>
            <a:off x="321733" y="321733"/>
            <a:ext cx="11548534" cy="6214534"/>
          </a:xfrm>
          <a:prstGeom prst="rect">
            <a:avLst/>
          </a:prstGeom>
        </p:spPr>
      </p:pic>
    </p:spTree>
    <p:extLst>
      <p:ext uri="{BB962C8B-B14F-4D97-AF65-F5344CB8AC3E}">
        <p14:creationId xmlns:p14="http://schemas.microsoft.com/office/powerpoint/2010/main" val="149962362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278C0-6AEE-4EED-93AA-37540C877C62}"/>
              </a:ext>
            </a:extLst>
          </p:cNvPr>
          <p:cNvSpPr>
            <a:spLocks noGrp="1"/>
          </p:cNvSpPr>
          <p:nvPr>
            <p:ph type="title"/>
          </p:nvPr>
        </p:nvSpPr>
        <p:spPr>
          <a:xfrm>
            <a:off x="838200" y="562271"/>
            <a:ext cx="10515600" cy="1128417"/>
          </a:xfrm>
        </p:spPr>
        <p:txBody>
          <a:bodyPr anchor="ctr">
            <a:normAutofit/>
          </a:bodyPr>
          <a:lstStyle/>
          <a:p>
            <a:r>
              <a:rPr lang="en-US" sz="5200"/>
              <a:t>Jupyter notebooks for troubleshooting</a:t>
            </a:r>
            <a:endParaRPr lang="da-DK" sz="5200"/>
          </a:p>
        </p:txBody>
      </p:sp>
      <p:pic>
        <p:nvPicPr>
          <p:cNvPr id="5" name="Picture 4">
            <a:extLst>
              <a:ext uri="{FF2B5EF4-FFF2-40B4-BE49-F238E27FC236}">
                <a16:creationId xmlns:a16="http://schemas.microsoft.com/office/drawing/2014/main" id="{3BF61D95-5C08-44D4-9DA7-E42B99480449}"/>
              </a:ext>
            </a:extLst>
          </p:cNvPr>
          <p:cNvPicPr>
            <a:picLocks noChangeAspect="1"/>
          </p:cNvPicPr>
          <p:nvPr/>
        </p:nvPicPr>
        <p:blipFill rotWithShape="1">
          <a:blip r:embed="rId3"/>
          <a:srcRect t="4243" r="-1" b="24307"/>
          <a:stretch/>
        </p:blipFill>
        <p:spPr>
          <a:xfrm>
            <a:off x="838200" y="1845426"/>
            <a:ext cx="10512547" cy="4450303"/>
          </a:xfrm>
          <a:prstGeom prst="rect">
            <a:avLst/>
          </a:prstGeom>
        </p:spPr>
      </p:pic>
    </p:spTree>
    <p:extLst>
      <p:ext uri="{BB962C8B-B14F-4D97-AF65-F5344CB8AC3E}">
        <p14:creationId xmlns:p14="http://schemas.microsoft.com/office/powerpoint/2010/main" val="454341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6B18F-1616-4B2C-8A7F-3C738EEE2189}"/>
              </a:ext>
            </a:extLst>
          </p:cNvPr>
          <p:cNvSpPr>
            <a:spLocks noGrp="1"/>
          </p:cNvSpPr>
          <p:nvPr>
            <p:ph type="title"/>
          </p:nvPr>
        </p:nvSpPr>
        <p:spPr>
          <a:xfrm>
            <a:off x="838200" y="585216"/>
            <a:ext cx="10515600" cy="1325563"/>
          </a:xfrm>
        </p:spPr>
        <p:txBody>
          <a:bodyPr>
            <a:normAutofit/>
          </a:bodyPr>
          <a:lstStyle/>
          <a:p>
            <a:r>
              <a:rPr lang="en-US">
                <a:solidFill>
                  <a:schemeClr val="bg1"/>
                </a:solidFill>
              </a:rPr>
              <a:t>Get Jupyter notebooks here</a:t>
            </a:r>
            <a:endParaRPr lang="da-DK">
              <a:solidFill>
                <a:schemeClr val="bg1"/>
              </a:solidFill>
            </a:endParaRPr>
          </a:p>
        </p:txBody>
      </p:sp>
      <p:pic>
        <p:nvPicPr>
          <p:cNvPr id="5" name="Picture 4">
            <a:extLst>
              <a:ext uri="{FF2B5EF4-FFF2-40B4-BE49-F238E27FC236}">
                <a16:creationId xmlns:a16="http://schemas.microsoft.com/office/drawing/2014/main" id="{D74E2B96-1FA6-4B3E-933A-7AEBD6D48AD4}"/>
              </a:ext>
            </a:extLst>
          </p:cNvPr>
          <p:cNvPicPr>
            <a:picLocks noChangeAspect="1"/>
          </p:cNvPicPr>
          <p:nvPr/>
        </p:nvPicPr>
        <p:blipFill rotWithShape="1">
          <a:blip r:embed="rId2"/>
          <a:srcRect l="1180" r="2"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C9DD83BD-8FF3-420C-BB91-B6EC038F5E32}"/>
              </a:ext>
            </a:extLst>
          </p:cNvPr>
          <p:cNvSpPr>
            <a:spLocks noGrp="1"/>
          </p:cNvSpPr>
          <p:nvPr>
            <p:ph idx="1"/>
          </p:nvPr>
        </p:nvSpPr>
        <p:spPr>
          <a:xfrm>
            <a:off x="7546848" y="2516777"/>
            <a:ext cx="3803904" cy="3660185"/>
          </a:xfrm>
        </p:spPr>
        <p:txBody>
          <a:bodyPr anchor="ctr">
            <a:normAutofit/>
          </a:bodyPr>
          <a:lstStyle/>
          <a:p>
            <a:pPr marL="0" indent="0">
              <a:buNone/>
            </a:pPr>
            <a:r>
              <a:rPr lang="da-DK" sz="2200">
                <a:hlinkClick r:id="rId3"/>
              </a:rPr>
              <a:t>https://github.com/microsoft/BCTech/tree/master/samples/AppInsights/TroubleShootingGuides</a:t>
            </a:r>
            <a:r>
              <a:rPr lang="da-DK" sz="2200"/>
              <a:t> </a:t>
            </a:r>
          </a:p>
        </p:txBody>
      </p:sp>
    </p:spTree>
    <p:extLst>
      <p:ext uri="{BB962C8B-B14F-4D97-AF65-F5344CB8AC3E}">
        <p14:creationId xmlns:p14="http://schemas.microsoft.com/office/powerpoint/2010/main" val="1095886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40F7F-F20D-4563-9E2F-C710796FD9AF}"/>
              </a:ext>
            </a:extLst>
          </p:cNvPr>
          <p:cNvSpPr>
            <a:spLocks noGrp="1"/>
          </p:cNvSpPr>
          <p:nvPr>
            <p:ph type="title"/>
          </p:nvPr>
        </p:nvSpPr>
        <p:spPr>
          <a:xfrm>
            <a:off x="838200" y="562271"/>
            <a:ext cx="10515600" cy="1128417"/>
          </a:xfrm>
        </p:spPr>
        <p:txBody>
          <a:bodyPr anchor="ctr">
            <a:normAutofit/>
          </a:bodyPr>
          <a:lstStyle/>
          <a:p>
            <a:r>
              <a:rPr lang="en-US" sz="5200" dirty="0"/>
              <a:t>Out-of-the-box reports available</a:t>
            </a:r>
            <a:endParaRPr lang="da-DK" sz="5200" dirty="0"/>
          </a:p>
        </p:txBody>
      </p:sp>
      <p:pic>
        <p:nvPicPr>
          <p:cNvPr id="4" name="Picture 3">
            <a:extLst>
              <a:ext uri="{FF2B5EF4-FFF2-40B4-BE49-F238E27FC236}">
                <a16:creationId xmlns:a16="http://schemas.microsoft.com/office/drawing/2014/main" id="{742A12B1-AD43-4683-88EE-9CA099BE6B0F}"/>
              </a:ext>
            </a:extLst>
          </p:cNvPr>
          <p:cNvPicPr>
            <a:picLocks noChangeAspect="1"/>
          </p:cNvPicPr>
          <p:nvPr/>
        </p:nvPicPr>
        <p:blipFill rotWithShape="1">
          <a:blip r:embed="rId3"/>
          <a:srcRect t="26029" r="-1" b="3998"/>
          <a:stretch/>
        </p:blipFill>
        <p:spPr>
          <a:xfrm>
            <a:off x="838200" y="1845426"/>
            <a:ext cx="10512547" cy="4450303"/>
          </a:xfrm>
          <a:prstGeom prst="rect">
            <a:avLst/>
          </a:prstGeom>
        </p:spPr>
      </p:pic>
    </p:spTree>
    <p:extLst>
      <p:ext uri="{BB962C8B-B14F-4D97-AF65-F5344CB8AC3E}">
        <p14:creationId xmlns:p14="http://schemas.microsoft.com/office/powerpoint/2010/main" val="1757735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4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9627" y="643467"/>
            <a:ext cx="8192746" cy="5571066"/>
          </a:xfrm>
          <a:prstGeom prst="rect">
            <a:avLst/>
          </a:prstGeom>
        </p:spPr>
      </p:pic>
    </p:spTree>
    <p:extLst>
      <p:ext uri="{BB962C8B-B14F-4D97-AF65-F5344CB8AC3E}">
        <p14:creationId xmlns:p14="http://schemas.microsoft.com/office/powerpoint/2010/main" val="88403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normAutofit lnSpcReduction="10000"/>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normAutofit lnSpcReduction="10000"/>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normAutofit lnSpcReduction="10000"/>
          </a:bodyPr>
          <a:lstStyle/>
          <a:p>
            <a:r>
              <a:rPr lang="en-GB" sz="5400" dirty="0"/>
              <a:t>Actions</a:t>
            </a:r>
            <a:endParaRPr lang="en-DK" sz="5400" dirty="0"/>
          </a:p>
        </p:txBody>
      </p:sp>
    </p:spTree>
    <p:extLst>
      <p:ext uri="{BB962C8B-B14F-4D97-AF65-F5344CB8AC3E}">
        <p14:creationId xmlns:p14="http://schemas.microsoft.com/office/powerpoint/2010/main" val="18210290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43944" y="643467"/>
            <a:ext cx="9904111" cy="5571066"/>
          </a:xfrm>
          <a:prstGeom prst="rect">
            <a:avLst/>
          </a:prstGeom>
        </p:spPr>
      </p:pic>
    </p:spTree>
    <p:extLst>
      <p:ext uri="{BB962C8B-B14F-4D97-AF65-F5344CB8AC3E}">
        <p14:creationId xmlns:p14="http://schemas.microsoft.com/office/powerpoint/2010/main" val="1863778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 Word, timeline&#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837" y="643467"/>
            <a:ext cx="10662326" cy="5571066"/>
          </a:xfrm>
          <a:prstGeom prst="rect">
            <a:avLst/>
          </a:prstGeom>
        </p:spPr>
      </p:pic>
    </p:spTree>
    <p:extLst>
      <p:ext uri="{BB962C8B-B14F-4D97-AF65-F5344CB8AC3E}">
        <p14:creationId xmlns:p14="http://schemas.microsoft.com/office/powerpoint/2010/main" val="1395137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90222" y="643467"/>
            <a:ext cx="10611556" cy="5571066"/>
          </a:xfrm>
          <a:prstGeom prst="rect">
            <a:avLst/>
          </a:prstGeom>
        </p:spPr>
      </p:pic>
    </p:spTree>
    <p:extLst>
      <p:ext uri="{BB962C8B-B14F-4D97-AF65-F5344CB8AC3E}">
        <p14:creationId xmlns:p14="http://schemas.microsoft.com/office/powerpoint/2010/main" val="732125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55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839046"/>
            <a:ext cx="10905066" cy="5179907"/>
          </a:xfrm>
          <a:prstGeom prst="rect">
            <a:avLst/>
          </a:prstGeom>
        </p:spPr>
      </p:pic>
    </p:spTree>
    <p:extLst>
      <p:ext uri="{BB962C8B-B14F-4D97-AF65-F5344CB8AC3E}">
        <p14:creationId xmlns:p14="http://schemas.microsoft.com/office/powerpoint/2010/main" val="3834205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39207" y="643467"/>
            <a:ext cx="10713585" cy="5571066"/>
          </a:xfrm>
          <a:prstGeom prst="rect">
            <a:avLst/>
          </a:prstGeom>
        </p:spPr>
      </p:pic>
    </p:spTree>
    <p:extLst>
      <p:ext uri="{BB962C8B-B14F-4D97-AF65-F5344CB8AC3E}">
        <p14:creationId xmlns:p14="http://schemas.microsoft.com/office/powerpoint/2010/main" val="1194764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729997"/>
            <a:ext cx="10905066" cy="5398006"/>
          </a:xfrm>
          <a:prstGeom prst="rect">
            <a:avLst/>
          </a:prstGeom>
        </p:spPr>
      </p:pic>
    </p:spTree>
    <p:extLst>
      <p:ext uri="{BB962C8B-B14F-4D97-AF65-F5344CB8AC3E}">
        <p14:creationId xmlns:p14="http://schemas.microsoft.com/office/powerpoint/2010/main" val="287849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AA3F9-E881-4267-A518-0726A1272A72}"/>
              </a:ext>
            </a:extLst>
          </p:cNvPr>
          <p:cNvSpPr>
            <a:spLocks noGrp="1"/>
          </p:cNvSpPr>
          <p:nvPr>
            <p:ph type="title"/>
          </p:nvPr>
        </p:nvSpPr>
        <p:spPr>
          <a:xfrm>
            <a:off x="838200" y="562271"/>
            <a:ext cx="10515600" cy="1128417"/>
          </a:xfrm>
        </p:spPr>
        <p:txBody>
          <a:bodyPr anchor="ctr">
            <a:normAutofit/>
          </a:bodyPr>
          <a:lstStyle/>
          <a:p>
            <a:r>
              <a:rPr lang="en-US" sz="5200"/>
              <a:t>Error report</a:t>
            </a:r>
            <a:endParaRPr lang="da-DK" sz="5200"/>
          </a:p>
        </p:txBody>
      </p:sp>
      <p:pic>
        <p:nvPicPr>
          <p:cNvPr id="3" name="Picture 2" descr="Graphical user interface, text, application&#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rotWithShape="1">
          <a:blip r:embed="rId2">
            <a:extLst>
              <a:ext uri="{28A0092B-C50C-407E-A947-70E740481C1C}">
                <a14:useLocalDpi xmlns:a14="http://schemas.microsoft.com/office/drawing/2010/main" val="0"/>
              </a:ext>
            </a:extLst>
          </a:blip>
          <a:srcRect r="-1" b="12714"/>
          <a:stretch/>
        </p:blipFill>
        <p:spPr>
          <a:xfrm>
            <a:off x="838200" y="1845426"/>
            <a:ext cx="10512547" cy="4450303"/>
          </a:xfrm>
          <a:prstGeom prst="rect">
            <a:avLst/>
          </a:prstGeom>
        </p:spPr>
      </p:pic>
    </p:spTree>
    <p:extLst>
      <p:ext uri="{BB962C8B-B14F-4D97-AF65-F5344CB8AC3E}">
        <p14:creationId xmlns:p14="http://schemas.microsoft.com/office/powerpoint/2010/main" val="710639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D536-EF96-453F-8352-47B9E6E2FE5D}"/>
              </a:ext>
            </a:extLst>
          </p:cNvPr>
          <p:cNvSpPr>
            <a:spLocks noGrp="1"/>
          </p:cNvSpPr>
          <p:nvPr>
            <p:ph type="title"/>
          </p:nvPr>
        </p:nvSpPr>
        <p:spPr>
          <a:xfrm>
            <a:off x="838200" y="365125"/>
            <a:ext cx="10515600" cy="1325563"/>
          </a:xfrm>
        </p:spPr>
        <p:txBody>
          <a:bodyPr>
            <a:normAutofit/>
          </a:bodyPr>
          <a:lstStyle/>
          <a:p>
            <a:r>
              <a:rPr lang="en-US" dirty="0"/>
              <a:t>KQL sample code for alerts</a:t>
            </a:r>
            <a:endParaRPr lang="da-DK" dirty="0"/>
          </a:p>
        </p:txBody>
      </p:sp>
      <p:pic>
        <p:nvPicPr>
          <p:cNvPr id="5" name="Picture 4">
            <a:extLst>
              <a:ext uri="{FF2B5EF4-FFF2-40B4-BE49-F238E27FC236}">
                <a16:creationId xmlns:a16="http://schemas.microsoft.com/office/drawing/2014/main" id="{AA196823-B261-4F07-9B23-B72008477064}"/>
              </a:ext>
            </a:extLst>
          </p:cNvPr>
          <p:cNvPicPr>
            <a:picLocks noChangeAspect="1"/>
          </p:cNvPicPr>
          <p:nvPr/>
        </p:nvPicPr>
        <p:blipFill>
          <a:blip r:embed="rId3"/>
          <a:stretch>
            <a:fillRect/>
          </a:stretch>
        </p:blipFill>
        <p:spPr>
          <a:xfrm>
            <a:off x="1031543" y="1825626"/>
            <a:ext cx="10119389" cy="4351338"/>
          </a:xfrm>
          <a:prstGeom prst="rect">
            <a:avLst/>
          </a:prstGeom>
        </p:spPr>
      </p:pic>
    </p:spTree>
    <p:extLst>
      <p:ext uri="{BB962C8B-B14F-4D97-AF65-F5344CB8AC3E}">
        <p14:creationId xmlns:p14="http://schemas.microsoft.com/office/powerpoint/2010/main" val="3124597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omputer&#10;&#10;Description automatically generated">
            <a:extLst>
              <a:ext uri="{FF2B5EF4-FFF2-40B4-BE49-F238E27FC236}">
                <a16:creationId xmlns:a16="http://schemas.microsoft.com/office/drawing/2014/main" id="{9C7E4BBA-D6DD-6BBC-9E0C-B544240AD5C2}"/>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5438775" y="1347466"/>
            <a:ext cx="6753225" cy="3855094"/>
          </a:xfrm>
        </p:spPr>
      </p:pic>
      <p:sp>
        <p:nvSpPr>
          <p:cNvPr id="2" name="Title 1">
            <a:extLst>
              <a:ext uri="{FF2B5EF4-FFF2-40B4-BE49-F238E27FC236}">
                <a16:creationId xmlns:a16="http://schemas.microsoft.com/office/drawing/2014/main" id="{7CD3E15E-D931-4EAA-ACC9-6309F4CF415E}"/>
              </a:ext>
            </a:extLst>
          </p:cNvPr>
          <p:cNvSpPr>
            <a:spLocks noGrp="1"/>
          </p:cNvSpPr>
          <p:nvPr>
            <p:ph type="title"/>
          </p:nvPr>
        </p:nvSpPr>
        <p:spPr/>
        <p:txBody>
          <a:bodyPr/>
          <a:lstStyle/>
          <a:p>
            <a:r>
              <a:rPr lang="en-US" dirty="0">
                <a:cs typeface="Segoe UI"/>
              </a:rPr>
              <a:t>[Performance]: Partners get AI to assist on analyzing performance</a:t>
            </a:r>
            <a:endParaRPr lang="LID4096" dirty="0">
              <a:cs typeface="Segoe UI"/>
            </a:endParaRPr>
          </a:p>
        </p:txBody>
      </p:sp>
      <p:sp>
        <p:nvSpPr>
          <p:cNvPr id="3" name="Text Placeholder 2">
            <a:extLst>
              <a:ext uri="{FF2B5EF4-FFF2-40B4-BE49-F238E27FC236}">
                <a16:creationId xmlns:a16="http://schemas.microsoft.com/office/drawing/2014/main" id="{A3A1232B-D772-DBEB-DDDC-F24F0D87E2C1}"/>
              </a:ext>
            </a:extLst>
          </p:cNvPr>
          <p:cNvSpPr>
            <a:spLocks noGrp="1"/>
          </p:cNvSpPr>
          <p:nvPr>
            <p:ph type="body" sz="quarter" idx="11"/>
          </p:nvPr>
        </p:nvSpPr>
        <p:spPr>
          <a:xfrm>
            <a:off x="556591" y="1504358"/>
            <a:ext cx="4564049" cy="430887"/>
          </a:xfrm>
        </p:spPr>
        <p:txBody>
          <a:bodyPr vert="horz" wrap="square" lIns="0" tIns="0" rIns="0" bIns="0" rtlCol="0" anchor="t">
            <a:spAutoFit/>
          </a:bodyPr>
          <a:lstStyle/>
          <a:p>
            <a:r>
              <a:rPr lang="en-US" dirty="0">
                <a:cs typeface="Segoe UI"/>
              </a:rPr>
              <a:t>Partners can get help from AI to assist in analyzing performance issues</a:t>
            </a:r>
            <a:endParaRPr lang="en-US" dirty="0"/>
          </a:p>
        </p:txBody>
      </p:sp>
      <p:sp>
        <p:nvSpPr>
          <p:cNvPr id="5" name="Text Placeholder 4">
            <a:extLst>
              <a:ext uri="{FF2B5EF4-FFF2-40B4-BE49-F238E27FC236}">
                <a16:creationId xmlns:a16="http://schemas.microsoft.com/office/drawing/2014/main" id="{5FE581AE-0184-6F58-C952-8AE1A1A82B35}"/>
              </a:ext>
            </a:extLst>
          </p:cNvPr>
          <p:cNvSpPr>
            <a:spLocks noGrp="1"/>
          </p:cNvSpPr>
          <p:nvPr>
            <p:ph type="body" sz="quarter" idx="13"/>
          </p:nvPr>
        </p:nvSpPr>
        <p:spPr>
          <a:xfrm>
            <a:off x="556591" y="4215006"/>
            <a:ext cx="4564049" cy="1077218"/>
          </a:xfrm>
        </p:spPr>
        <p:txBody>
          <a:bodyPr vert="horz" wrap="square" lIns="0" tIns="0" rIns="0" bIns="0" rtlCol="0" anchor="t">
            <a:spAutoFit/>
          </a:bodyPr>
          <a:lstStyle/>
          <a:p>
            <a:r>
              <a:rPr lang="en-US" dirty="0">
                <a:cs typeface="Segoe UI"/>
              </a:rPr>
              <a:t>All pages in the Performance report of the Power BI apps on telemetry now have AI-driven visuals (Smart narrative, Key influencers, and Decomposition Tree) as the top part of the report. Partners can use this as a starting point and then dive into details from that.</a:t>
            </a:r>
            <a:endParaRPr lang="en-US" dirty="0"/>
          </a:p>
        </p:txBody>
      </p:sp>
      <p:sp>
        <p:nvSpPr>
          <p:cNvPr id="6" name="Text Placeholder 5">
            <a:extLst>
              <a:ext uri="{FF2B5EF4-FFF2-40B4-BE49-F238E27FC236}">
                <a16:creationId xmlns:a16="http://schemas.microsoft.com/office/drawing/2014/main" id="{12B27A08-BD69-A421-42B1-FD8D91BB138C}"/>
              </a:ext>
            </a:extLst>
          </p:cNvPr>
          <p:cNvSpPr>
            <a:spLocks noGrp="1"/>
          </p:cNvSpPr>
          <p:nvPr>
            <p:ph type="body" sz="quarter" idx="14"/>
          </p:nvPr>
        </p:nvSpPr>
        <p:spPr>
          <a:xfrm>
            <a:off x="6710173" y="6191419"/>
            <a:ext cx="5367525" cy="184666"/>
          </a:xfrm>
          <a:solidFill>
            <a:schemeClr val="accent3">
              <a:lumMod val="60000"/>
              <a:lumOff val="40000"/>
            </a:schemeClr>
          </a:solidFill>
        </p:spPr>
        <p:txBody>
          <a:bodyPr vert="horz" wrap="square" lIns="0" tIns="0" rIns="0" bIns="0" rtlCol="0" anchor="t">
            <a:spAutoFit/>
          </a:bodyPr>
          <a:lstStyle/>
          <a:p>
            <a:r>
              <a:rPr lang="en-GB" dirty="0">
                <a:cs typeface="Segoe UI"/>
              </a:rPr>
              <a:t>June 20 (aligned with </a:t>
            </a:r>
            <a:r>
              <a:rPr lang="en-GB" dirty="0" err="1">
                <a:cs typeface="Segoe UI"/>
              </a:rPr>
              <a:t>BCTechDays</a:t>
            </a:r>
            <a:r>
              <a:rPr lang="en-GB" dirty="0">
                <a:cs typeface="Segoe UI"/>
              </a:rPr>
              <a:t> 2023)</a:t>
            </a:r>
            <a:endParaRPr lang="LID4096" dirty="0"/>
          </a:p>
        </p:txBody>
      </p:sp>
      <p:sp>
        <p:nvSpPr>
          <p:cNvPr id="7" name="Text Placeholder 6">
            <a:extLst>
              <a:ext uri="{FF2B5EF4-FFF2-40B4-BE49-F238E27FC236}">
                <a16:creationId xmlns:a16="http://schemas.microsoft.com/office/drawing/2014/main" id="{55C55B22-1AB6-2A80-FA2D-DE757C9AD0C8}"/>
              </a:ext>
            </a:extLst>
          </p:cNvPr>
          <p:cNvSpPr>
            <a:spLocks noGrp="1"/>
          </p:cNvSpPr>
          <p:nvPr>
            <p:ph type="body" sz="quarter" idx="15"/>
          </p:nvPr>
        </p:nvSpPr>
        <p:spPr>
          <a:xfrm>
            <a:off x="6710174" y="5971017"/>
            <a:ext cx="5367526" cy="184666"/>
          </a:xfrm>
          <a:solidFill>
            <a:schemeClr val="accent3">
              <a:lumMod val="60000"/>
              <a:lumOff val="40000"/>
            </a:schemeClr>
          </a:solidFill>
        </p:spPr>
        <p:txBody>
          <a:bodyPr vert="horz" wrap="square" lIns="0" tIns="0" rIns="0" bIns="0" rtlCol="0" anchor="t">
            <a:spAutoFit/>
          </a:bodyPr>
          <a:lstStyle/>
          <a:p>
            <a:r>
              <a:rPr lang="en-US" dirty="0"/>
              <a:t> N/A</a:t>
            </a:r>
          </a:p>
        </p:txBody>
      </p:sp>
      <p:sp>
        <p:nvSpPr>
          <p:cNvPr id="8" name="Text Placeholder 7">
            <a:extLst>
              <a:ext uri="{FF2B5EF4-FFF2-40B4-BE49-F238E27FC236}">
                <a16:creationId xmlns:a16="http://schemas.microsoft.com/office/drawing/2014/main" id="{695E151A-9FDC-2FD9-3A22-1000750C94D3}"/>
              </a:ext>
            </a:extLst>
          </p:cNvPr>
          <p:cNvSpPr>
            <a:spLocks noGrp="1"/>
          </p:cNvSpPr>
          <p:nvPr>
            <p:ph type="body" sz="quarter" idx="16"/>
          </p:nvPr>
        </p:nvSpPr>
        <p:spPr>
          <a:xfrm>
            <a:off x="6710174" y="5760928"/>
            <a:ext cx="5367526" cy="184666"/>
          </a:xfrm>
          <a:solidFill>
            <a:schemeClr val="accent3">
              <a:lumMod val="60000"/>
              <a:lumOff val="40000"/>
            </a:schemeClr>
          </a:solidFill>
        </p:spPr>
        <p:txBody>
          <a:bodyPr vert="horz" wrap="square" lIns="0" tIns="0" rIns="0" bIns="0" rtlCol="0" anchor="t">
            <a:spAutoFit/>
          </a:bodyPr>
          <a:lstStyle/>
          <a:p>
            <a:r>
              <a:rPr lang="en-US" dirty="0">
                <a:solidFill>
                  <a:srgbClr val="FFFFFF"/>
                </a:solidFill>
                <a:ea typeface="+mn-lt"/>
                <a:cs typeface="+mn-lt"/>
              </a:rPr>
              <a:t>N/A</a:t>
            </a:r>
            <a:endParaRPr lang="en-US" dirty="0"/>
          </a:p>
        </p:txBody>
      </p:sp>
    </p:spTree>
    <p:extLst>
      <p:ext uri="{BB962C8B-B14F-4D97-AF65-F5344CB8AC3E}">
        <p14:creationId xmlns:p14="http://schemas.microsoft.com/office/powerpoint/2010/main" val="17979573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0" y="10"/>
            <a:ext cx="12191980" cy="6857990"/>
          </a:xfrm>
          <a:prstGeom prst="rect">
            <a:avLst/>
          </a:prstGeom>
          <a:noFill/>
          <a:ln>
            <a:solidFill>
              <a:srgbClr val="C00000"/>
            </a:solidFill>
          </a:ln>
        </p:spPr>
      </p:pic>
      <p:grpSp>
        <p:nvGrpSpPr>
          <p:cNvPr id="10" name="Group 9">
            <a:extLst>
              <a:ext uri="{FF2B5EF4-FFF2-40B4-BE49-F238E27FC236}">
                <a16:creationId xmlns:a16="http://schemas.microsoft.com/office/drawing/2014/main" id="{BB749D38-AD88-D3E5-7659-FCAB5CA68D5C}"/>
              </a:ext>
            </a:extLst>
          </p:cNvPr>
          <p:cNvGrpSpPr/>
          <p:nvPr/>
        </p:nvGrpSpPr>
        <p:grpSpPr>
          <a:xfrm>
            <a:off x="1828800" y="1056011"/>
            <a:ext cx="7525593" cy="2018962"/>
            <a:chOff x="1828800" y="1056011"/>
            <a:chExt cx="7525593" cy="2018962"/>
          </a:xfrm>
        </p:grpSpPr>
        <p:sp>
          <p:nvSpPr>
            <p:cNvPr id="4" name="Rectangle 3">
              <a:extLst>
                <a:ext uri="{FF2B5EF4-FFF2-40B4-BE49-F238E27FC236}">
                  <a16:creationId xmlns:a16="http://schemas.microsoft.com/office/drawing/2014/main" id="{F1B8D9F2-9DEF-4C9D-3F43-E9C78CFC4553}"/>
                </a:ext>
              </a:extLst>
            </p:cNvPr>
            <p:cNvSpPr/>
            <p:nvPr/>
          </p:nvSpPr>
          <p:spPr>
            <a:xfrm>
              <a:off x="1828800" y="2464025"/>
              <a:ext cx="6198499" cy="61094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id="{8ECF83BB-D50B-8638-C558-5A9A9A6BBCE3}"/>
                </a:ext>
              </a:extLst>
            </p:cNvPr>
            <p:cNvCxnSpPr>
              <a:cxnSpLocks/>
              <a:stCxn id="4" idx="0"/>
              <a:endCxn id="7" idx="1"/>
            </p:cNvCxnSpPr>
            <p:nvPr/>
          </p:nvCxnSpPr>
          <p:spPr>
            <a:xfrm flipV="1">
              <a:off x="4928050" y="1517676"/>
              <a:ext cx="2128205" cy="946349"/>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7" name="TextBox 6">
              <a:extLst>
                <a:ext uri="{FF2B5EF4-FFF2-40B4-BE49-F238E27FC236}">
                  <a16:creationId xmlns:a16="http://schemas.microsoft.com/office/drawing/2014/main" id="{4D278D50-04B4-6CA7-C352-6CAD68A2081B}"/>
                </a:ext>
              </a:extLst>
            </p:cNvPr>
            <p:cNvSpPr txBox="1"/>
            <p:nvPr/>
          </p:nvSpPr>
          <p:spPr>
            <a:xfrm>
              <a:off x="7056255" y="1056011"/>
              <a:ext cx="2298138" cy="923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 narrative that sums up the insights in natural language</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030F4F68-5D0F-0906-0EA5-3AFC98BD4BA6}"/>
              </a:ext>
            </a:extLst>
          </p:cNvPr>
          <p:cNvGrpSpPr/>
          <p:nvPr/>
        </p:nvGrpSpPr>
        <p:grpSpPr>
          <a:xfrm>
            <a:off x="1859820" y="3559657"/>
            <a:ext cx="9885769" cy="3265974"/>
            <a:chOff x="1828800" y="2464024"/>
            <a:chExt cx="9885769" cy="3282669"/>
          </a:xfrm>
        </p:grpSpPr>
        <p:sp>
          <p:nvSpPr>
            <p:cNvPr id="12" name="Rectangle 11">
              <a:extLst>
                <a:ext uri="{FF2B5EF4-FFF2-40B4-BE49-F238E27FC236}">
                  <a16:creationId xmlns:a16="http://schemas.microsoft.com/office/drawing/2014/main" id="{611D62D4-9802-8647-F685-3B20BBB895EB}"/>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3" name="Straight Connector 12">
              <a:extLst>
                <a:ext uri="{FF2B5EF4-FFF2-40B4-BE49-F238E27FC236}">
                  <a16:creationId xmlns:a16="http://schemas.microsoft.com/office/drawing/2014/main" id="{7AAAB2F6-A8E7-22B9-1FC6-99A62297DA16}"/>
                </a:ext>
              </a:extLst>
            </p:cNvPr>
            <p:cNvCxnSpPr>
              <a:cxnSpLocks/>
              <a:endCxn id="14" idx="1"/>
            </p:cNvCxnSpPr>
            <p:nvPr/>
          </p:nvCxnSpPr>
          <p:spPr>
            <a:xfrm>
              <a:off x="2833561" y="2951186"/>
              <a:ext cx="2725668" cy="78143"/>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14" name="TextBox 13">
              <a:extLst>
                <a:ext uri="{FF2B5EF4-FFF2-40B4-BE49-F238E27FC236}">
                  <a16:creationId xmlns:a16="http://schemas.microsoft.com/office/drawing/2014/main" id="{9ECEC9E5-EAAC-B67B-6189-746077A16EE4}"/>
                </a:ext>
              </a:extLst>
            </p:cNvPr>
            <p:cNvSpPr txBox="1"/>
            <p:nvPr/>
          </p:nvSpPr>
          <p:spPr>
            <a:xfrm>
              <a:off x="5559229" y="2567664"/>
              <a:ext cx="2298138" cy="923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AI-generated insights that explain load time averages</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3040779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(Application 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a:noFill/>
        </p:spPr>
      </p:pic>
      <p:grpSp>
        <p:nvGrpSpPr>
          <p:cNvPr id="2" name="Group 1">
            <a:extLst>
              <a:ext uri="{FF2B5EF4-FFF2-40B4-BE49-F238E27FC236}">
                <a16:creationId xmlns:a16="http://schemas.microsoft.com/office/drawing/2014/main" id="{BF2BBD2E-B4E2-A27F-5F1C-0AD4F84F1B6E}"/>
              </a:ext>
            </a:extLst>
          </p:cNvPr>
          <p:cNvGrpSpPr/>
          <p:nvPr/>
        </p:nvGrpSpPr>
        <p:grpSpPr>
          <a:xfrm>
            <a:off x="1859820" y="3559657"/>
            <a:ext cx="9885769" cy="3265974"/>
            <a:chOff x="1828800" y="2464024"/>
            <a:chExt cx="9885769" cy="3282669"/>
          </a:xfrm>
        </p:grpSpPr>
        <p:sp>
          <p:nvSpPr>
            <p:cNvPr id="4" name="Rectangle 3">
              <a:extLst>
                <a:ext uri="{FF2B5EF4-FFF2-40B4-BE49-F238E27FC236}">
                  <a16:creationId xmlns:a16="http://schemas.microsoft.com/office/drawing/2014/main" id="{EE0C2E26-CFEE-B703-2B17-64CDBA17220E}"/>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8C7920B0-A56A-D519-3E03-6468BC15E8F8}"/>
                </a:ext>
              </a:extLst>
            </p:cNvPr>
            <p:cNvCxnSpPr>
              <a:cxnSpLocks/>
              <a:endCxn id="6" idx="1"/>
            </p:cNvCxnSpPr>
            <p:nvPr/>
          </p:nvCxnSpPr>
          <p:spPr>
            <a:xfrm>
              <a:off x="3820789" y="2916271"/>
              <a:ext cx="1738440" cy="113058"/>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6" name="TextBox 5">
              <a:extLst>
                <a:ext uri="{FF2B5EF4-FFF2-40B4-BE49-F238E27FC236}">
                  <a16:creationId xmlns:a16="http://schemas.microsoft.com/office/drawing/2014/main" id="{33AD68FD-A65B-822E-E4CC-1ABCE22B1AE6}"/>
                </a:ext>
              </a:extLst>
            </p:cNvPr>
            <p:cNvSpPr txBox="1"/>
            <p:nvPr/>
          </p:nvSpPr>
          <p:spPr>
            <a:xfrm>
              <a:off x="5559229" y="2567664"/>
              <a:ext cx="2298138" cy="923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AI-generated segmenting of the data space</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2379974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a:noFill/>
        </p:spPr>
      </p:pic>
      <p:grpSp>
        <p:nvGrpSpPr>
          <p:cNvPr id="2" name="Group 1">
            <a:extLst>
              <a:ext uri="{FF2B5EF4-FFF2-40B4-BE49-F238E27FC236}">
                <a16:creationId xmlns:a16="http://schemas.microsoft.com/office/drawing/2014/main" id="{007452B3-AB4F-46CC-2F10-A2D55684CCB2}"/>
              </a:ext>
            </a:extLst>
          </p:cNvPr>
          <p:cNvGrpSpPr/>
          <p:nvPr/>
        </p:nvGrpSpPr>
        <p:grpSpPr>
          <a:xfrm>
            <a:off x="1876004" y="731490"/>
            <a:ext cx="9885769" cy="3763635"/>
            <a:chOff x="1828800" y="2464024"/>
            <a:chExt cx="9885769" cy="3282669"/>
          </a:xfrm>
        </p:grpSpPr>
        <p:sp>
          <p:nvSpPr>
            <p:cNvPr id="4" name="Rectangle 3">
              <a:extLst>
                <a:ext uri="{FF2B5EF4-FFF2-40B4-BE49-F238E27FC236}">
                  <a16:creationId xmlns:a16="http://schemas.microsoft.com/office/drawing/2014/main" id="{2458E7F8-4636-739E-55FF-07F17C1AC1D4}"/>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61DE8038-C17C-1591-E000-8D495B29B203}"/>
                </a:ext>
              </a:extLst>
            </p:cNvPr>
            <p:cNvCxnSpPr>
              <a:cxnSpLocks/>
              <a:endCxn id="6" idx="1"/>
            </p:cNvCxnSpPr>
            <p:nvPr/>
          </p:nvCxnSpPr>
          <p:spPr>
            <a:xfrm>
              <a:off x="7518849" y="3583438"/>
              <a:ext cx="1564460" cy="1320117"/>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6" name="TextBox 5">
              <a:extLst>
                <a:ext uri="{FF2B5EF4-FFF2-40B4-BE49-F238E27FC236}">
                  <a16:creationId xmlns:a16="http://schemas.microsoft.com/office/drawing/2014/main" id="{BDAF2F3F-8F11-DCBC-F5F0-7F16787973F4}"/>
                </a:ext>
              </a:extLst>
            </p:cNvPr>
            <p:cNvSpPr txBox="1"/>
            <p:nvPr/>
          </p:nvSpPr>
          <p:spPr>
            <a:xfrm>
              <a:off x="9083309" y="4258038"/>
              <a:ext cx="2469419" cy="129103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AI-generated tree that suggests dimensions that influence load time averages. User can interact with this</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2349852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a:noFill/>
        </p:spPr>
      </p:pic>
      <p:grpSp>
        <p:nvGrpSpPr>
          <p:cNvPr id="2" name="Group 1">
            <a:extLst>
              <a:ext uri="{FF2B5EF4-FFF2-40B4-BE49-F238E27FC236}">
                <a16:creationId xmlns:a16="http://schemas.microsoft.com/office/drawing/2014/main" id="{007452B3-AB4F-46CC-2F10-A2D55684CCB2}"/>
              </a:ext>
            </a:extLst>
          </p:cNvPr>
          <p:cNvGrpSpPr/>
          <p:nvPr/>
        </p:nvGrpSpPr>
        <p:grpSpPr>
          <a:xfrm>
            <a:off x="1843636" y="3316650"/>
            <a:ext cx="9885769" cy="3492797"/>
            <a:chOff x="1828800" y="307491"/>
            <a:chExt cx="9885769" cy="5439202"/>
          </a:xfrm>
        </p:grpSpPr>
        <p:sp>
          <p:nvSpPr>
            <p:cNvPr id="4" name="Rectangle 3">
              <a:extLst>
                <a:ext uri="{FF2B5EF4-FFF2-40B4-BE49-F238E27FC236}">
                  <a16:creationId xmlns:a16="http://schemas.microsoft.com/office/drawing/2014/main" id="{2458E7F8-4636-739E-55FF-07F17C1AC1D4}"/>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61DE8038-C17C-1591-E000-8D495B29B203}"/>
                </a:ext>
              </a:extLst>
            </p:cNvPr>
            <p:cNvCxnSpPr>
              <a:cxnSpLocks/>
              <a:endCxn id="6" idx="1"/>
            </p:cNvCxnSpPr>
            <p:nvPr/>
          </p:nvCxnSpPr>
          <p:spPr>
            <a:xfrm flipV="1">
              <a:off x="6859348" y="953009"/>
              <a:ext cx="2357480" cy="1511015"/>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6" name="TextBox 5">
              <a:extLst>
                <a:ext uri="{FF2B5EF4-FFF2-40B4-BE49-F238E27FC236}">
                  <a16:creationId xmlns:a16="http://schemas.microsoft.com/office/drawing/2014/main" id="{BDAF2F3F-8F11-DCBC-F5F0-7F16787973F4}"/>
                </a:ext>
              </a:extLst>
            </p:cNvPr>
            <p:cNvSpPr txBox="1"/>
            <p:nvPr/>
          </p:nvSpPr>
          <p:spPr>
            <a:xfrm>
              <a:off x="9216828" y="307491"/>
              <a:ext cx="2469419" cy="129103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Traditional top-N analysis</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1125528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FCA8-11A1-22D7-5353-55230B194D76}"/>
              </a:ext>
            </a:extLst>
          </p:cNvPr>
          <p:cNvSpPr>
            <a:spLocks noGrp="1"/>
          </p:cNvSpPr>
          <p:nvPr>
            <p:ph type="title"/>
          </p:nvPr>
        </p:nvSpPr>
        <p:spPr/>
        <p:txBody>
          <a:bodyPr/>
          <a:lstStyle/>
          <a:p>
            <a:r>
              <a:rPr lang="en-GB" dirty="0"/>
              <a:t>Try it yourself</a:t>
            </a:r>
            <a:endParaRPr lang="en-DK" dirty="0"/>
          </a:p>
        </p:txBody>
      </p:sp>
      <p:sp>
        <p:nvSpPr>
          <p:cNvPr id="3" name="Content Placeholder 2">
            <a:extLst>
              <a:ext uri="{FF2B5EF4-FFF2-40B4-BE49-F238E27FC236}">
                <a16:creationId xmlns:a16="http://schemas.microsoft.com/office/drawing/2014/main" id="{A592C74B-F243-1593-391D-F5E037EB10EF}"/>
              </a:ext>
            </a:extLst>
          </p:cNvPr>
          <p:cNvSpPr>
            <a:spLocks noGrp="1"/>
          </p:cNvSpPr>
          <p:nvPr>
            <p:ph idx="1"/>
          </p:nvPr>
        </p:nvSpPr>
        <p:spPr/>
        <p:txBody>
          <a:bodyPr>
            <a:normAutofit/>
          </a:bodyPr>
          <a:lstStyle/>
          <a:p>
            <a:pPr marL="0" indent="0">
              <a:buNone/>
            </a:pPr>
            <a:r>
              <a:rPr lang="en-GB" sz="1800" dirty="0"/>
              <a:t>This Power BI app is what Steffen will demo on at the </a:t>
            </a:r>
            <a:r>
              <a:rPr lang="en-GB" sz="1800" dirty="0" err="1"/>
              <a:t>BCTEchDays</a:t>
            </a:r>
            <a:r>
              <a:rPr lang="en-GB" sz="1800" dirty="0"/>
              <a:t> 2023 keynote:</a:t>
            </a:r>
            <a:endParaRPr lang="en-GB" sz="1800" dirty="0">
              <a:hlinkClick r:id="" action="ppaction://noaction"/>
            </a:endParaRPr>
          </a:p>
          <a:p>
            <a:pPr marL="0" indent="0">
              <a:buNone/>
            </a:pPr>
            <a:endParaRPr lang="en-GB" sz="1800" dirty="0">
              <a:hlinkClick r:id="" action="ppaction://noaction"/>
            </a:endParaRPr>
          </a:p>
          <a:p>
            <a:pPr marL="0" indent="0">
              <a:buNone/>
            </a:pPr>
            <a:r>
              <a:rPr lang="en-GB" sz="1800" dirty="0">
                <a:hlinkClick r:id="" action="ppaction://noaction"/>
              </a:rPr>
              <a:t>https://msit.powerbi.com/groups/me/apps/f101a162-032d-4028-bf53-799b3d070408/reports/d26d53de-a7e8-4af9-8dc8-f89ece18308a/ReportSection50a33a51c65b31ce6bf8?ctid=72f988bf-86f1-41af-91ab-2d7cd011db47&amp;experience=power-bi</a:t>
            </a:r>
            <a:r>
              <a:rPr lang="en-GB" sz="1800" dirty="0"/>
              <a:t> </a:t>
            </a:r>
          </a:p>
          <a:p>
            <a:endParaRPr lang="en-GB" sz="1800" dirty="0"/>
          </a:p>
          <a:p>
            <a:pPr marL="0" indent="0">
              <a:buNone/>
            </a:pPr>
            <a:r>
              <a:rPr lang="en-GB" sz="1800" dirty="0"/>
              <a:t>Give it a spin yourself (Go to Performance -&gt; Pageviews)</a:t>
            </a:r>
          </a:p>
          <a:p>
            <a:endParaRPr lang="en-DK" sz="1800" dirty="0"/>
          </a:p>
        </p:txBody>
      </p:sp>
    </p:spTree>
    <p:extLst>
      <p:ext uri="{BB962C8B-B14F-4D97-AF65-F5344CB8AC3E}">
        <p14:creationId xmlns:p14="http://schemas.microsoft.com/office/powerpoint/2010/main" val="524449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4CBC-9480-4824-9F18-1DD7177B33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Search for </a:t>
            </a:r>
            <a:r>
              <a:rPr lang="en-US" kern="1200">
                <a:solidFill>
                  <a:schemeClr val="tx1"/>
                </a:solidFill>
                <a:latin typeface="+mj-lt"/>
                <a:ea typeface="+mj-ea"/>
                <a:cs typeface="+mj-cs"/>
              </a:rPr>
              <a:t>documentation using </a:t>
            </a:r>
            <a:r>
              <a:rPr lang="en-US" kern="1200" dirty="0">
                <a:solidFill>
                  <a:schemeClr val="tx1"/>
                </a:solidFill>
                <a:latin typeface="+mj-lt"/>
                <a:ea typeface="+mj-ea"/>
                <a:cs typeface="+mj-cs"/>
              </a:rPr>
              <a:t>the </a:t>
            </a:r>
            <a:r>
              <a:rPr lang="en-US" kern="1200" dirty="0" err="1">
                <a:solidFill>
                  <a:schemeClr val="tx1"/>
                </a:solidFill>
                <a:latin typeface="+mj-lt"/>
                <a:ea typeface="+mj-ea"/>
                <a:cs typeface="+mj-cs"/>
              </a:rPr>
              <a:t>eventId</a:t>
            </a:r>
            <a:endParaRPr lang="en-US"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3FD4FC08-A496-4A98-996E-215ADC4103ED}"/>
              </a:ext>
            </a:extLst>
          </p:cNvPr>
          <p:cNvPicPr>
            <a:picLocks noChangeAspect="1"/>
          </p:cNvPicPr>
          <p:nvPr/>
        </p:nvPicPr>
        <p:blipFill>
          <a:blip r:embed="rId3"/>
          <a:stretch>
            <a:fillRect/>
          </a:stretch>
        </p:blipFill>
        <p:spPr>
          <a:xfrm>
            <a:off x="1387088" y="1825626"/>
            <a:ext cx="9408298" cy="4351338"/>
          </a:xfrm>
          <a:prstGeom prst="rect">
            <a:avLst/>
          </a:prstGeom>
        </p:spPr>
      </p:pic>
    </p:spTree>
    <p:extLst>
      <p:ext uri="{BB962C8B-B14F-4D97-AF65-F5344CB8AC3E}">
        <p14:creationId xmlns:p14="http://schemas.microsoft.com/office/powerpoint/2010/main" val="22997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3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995971-2010-4EE7-8D81-28E1132A6B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99628" y="1009107"/>
            <a:ext cx="8192743" cy="4839786"/>
          </a:xfrm>
          <a:prstGeom prst="rect">
            <a:avLst/>
          </a:prstGeom>
        </p:spPr>
      </p:pic>
      <p:sp>
        <p:nvSpPr>
          <p:cNvPr id="6" name="Rectangle 5">
            <a:extLst>
              <a:ext uri="{FF2B5EF4-FFF2-40B4-BE49-F238E27FC236}">
                <a16:creationId xmlns:a16="http://schemas.microsoft.com/office/drawing/2014/main" id="{2786A3D5-7F4F-47AD-881E-059247E2A9C2}"/>
              </a:ext>
            </a:extLst>
          </p:cNvPr>
          <p:cNvSpPr/>
          <p:nvPr/>
        </p:nvSpPr>
        <p:spPr>
          <a:xfrm>
            <a:off x="9149137" y="2409290"/>
            <a:ext cx="878441" cy="79624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3253694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http headers contain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signal + long running </a:t>
            </a:r>
            <a:r>
              <a:rPr lang="en-US" sz="2000" dirty="0" err="1"/>
              <a:t>sql</a:t>
            </a:r>
            <a:r>
              <a:rPr lang="en-US" sz="2000" dirty="0"/>
              <a:t> signal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408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077BA-4EF0-4205-8E5B-35B4E0CE74D0}"/>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KQL sample code to get started quickly</a:t>
            </a:r>
            <a:endParaRPr lang="da-DK" sz="4800">
              <a:solidFill>
                <a:srgbClr val="FFFFFF"/>
              </a:solidFill>
            </a:endParaRPr>
          </a:p>
        </p:txBody>
      </p:sp>
      <p:pic>
        <p:nvPicPr>
          <p:cNvPr id="5" name="Picture 4">
            <a:extLst>
              <a:ext uri="{FF2B5EF4-FFF2-40B4-BE49-F238E27FC236}">
                <a16:creationId xmlns:a16="http://schemas.microsoft.com/office/drawing/2014/main" id="{26358538-1DDC-403A-A020-D8621DC28242}"/>
              </a:ext>
            </a:extLst>
          </p:cNvPr>
          <p:cNvPicPr>
            <a:picLocks noChangeAspect="1"/>
          </p:cNvPicPr>
          <p:nvPr/>
        </p:nvPicPr>
        <p:blipFill>
          <a:blip r:embed="rId3"/>
          <a:stretch>
            <a:fillRect/>
          </a:stretch>
        </p:blipFill>
        <p:spPr>
          <a:xfrm>
            <a:off x="6467879" y="492573"/>
            <a:ext cx="3925431" cy="5880796"/>
          </a:xfrm>
          <a:prstGeom prst="rect">
            <a:avLst/>
          </a:prstGeom>
        </p:spPr>
      </p:pic>
    </p:spTree>
    <p:extLst>
      <p:ext uri="{BB962C8B-B14F-4D97-AF65-F5344CB8AC3E}">
        <p14:creationId xmlns:p14="http://schemas.microsoft.com/office/powerpoint/2010/main" val="3768925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da-DK"/>
          </a:p>
        </p:txBody>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dirty="0">
                <a:solidFill>
                  <a:schemeClr val="tx1"/>
                </a:solidFill>
                <a:latin typeface="+mj-lt"/>
                <a:ea typeface="+mj-ea"/>
                <a:cs typeface="+mj-cs"/>
              </a:rPr>
              <a:t>Available signal</a:t>
            </a: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39005573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47997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16BE-4D63-4E38-A2D0-71EB8655F033}"/>
              </a:ext>
            </a:extLst>
          </p:cNvPr>
          <p:cNvSpPr>
            <a:spLocks noGrp="1"/>
          </p:cNvSpPr>
          <p:nvPr>
            <p:ph type="title"/>
          </p:nvPr>
        </p:nvSpPr>
        <p:spPr/>
        <p:txBody>
          <a:bodyPr/>
          <a:lstStyle/>
          <a:p>
            <a:r>
              <a:rPr lang="en-US" dirty="0"/>
              <a:t>How to give a third-party read-only access to telemetry</a:t>
            </a:r>
            <a:endParaRPr lang="da-DK" dirty="0"/>
          </a:p>
        </p:txBody>
      </p:sp>
      <p:sp>
        <p:nvSpPr>
          <p:cNvPr id="3" name="Content Placeholder 2">
            <a:extLst>
              <a:ext uri="{FF2B5EF4-FFF2-40B4-BE49-F238E27FC236}">
                <a16:creationId xmlns:a16="http://schemas.microsoft.com/office/drawing/2014/main" id="{AF1EE012-FFDE-4D4C-A2EB-5C66469EFC9A}"/>
              </a:ext>
            </a:extLst>
          </p:cNvPr>
          <p:cNvSpPr>
            <a:spLocks noGrp="1"/>
          </p:cNvSpPr>
          <p:nvPr>
            <p:ph idx="1"/>
          </p:nvPr>
        </p:nvSpPr>
        <p:spPr/>
        <p:txBody>
          <a:bodyPr/>
          <a:lstStyle/>
          <a:p>
            <a:r>
              <a:rPr lang="en-US" dirty="0"/>
              <a:t>Grant read-only access to the resource </a:t>
            </a:r>
            <a:r>
              <a:rPr lang="en-US" dirty="0">
                <a:hlinkClick r:id="rId2"/>
              </a:rPr>
              <a:t>https://github.com/microsoft/BCTech/blob/master/samples/AppInsights/FAQ.md#can-i-grant-read-only-access-to-application-insights</a:t>
            </a:r>
            <a:endParaRPr lang="en-US" dirty="0"/>
          </a:p>
          <a:p>
            <a:pPr marL="0" indent="0">
              <a:buNone/>
            </a:pPr>
            <a:r>
              <a:rPr lang="en-US" i="1" dirty="0"/>
              <a:t>or</a:t>
            </a:r>
            <a:r>
              <a:rPr lang="en-US" dirty="0"/>
              <a:t> </a:t>
            </a:r>
          </a:p>
          <a:p>
            <a:r>
              <a:rPr lang="en-US" dirty="0"/>
              <a:t>Generate API key for a </a:t>
            </a:r>
            <a:r>
              <a:rPr lang="en-US" dirty="0" err="1"/>
              <a:t>Jupyter</a:t>
            </a:r>
            <a:r>
              <a:rPr lang="en-US" dirty="0"/>
              <a:t> notebook TSG </a:t>
            </a:r>
            <a:r>
              <a:rPr lang="en-US" dirty="0">
                <a:hlinkClick r:id="rId3"/>
              </a:rPr>
              <a:t>https://github.com/microsoft/BCTech/tree/master/samples/AppInsights/TroubleShootingGuides</a:t>
            </a:r>
            <a:r>
              <a:rPr lang="en-US" dirty="0"/>
              <a:t> </a:t>
            </a:r>
          </a:p>
          <a:p>
            <a:endParaRPr lang="en-US" dirty="0"/>
          </a:p>
          <a:p>
            <a:pPr marL="0" indent="0">
              <a:buNone/>
            </a:pPr>
            <a:r>
              <a:rPr lang="en-US" dirty="0"/>
              <a:t>In both cases, revoke access when they are done analyzing</a:t>
            </a:r>
            <a:endParaRPr lang="da-DK" dirty="0"/>
          </a:p>
        </p:txBody>
      </p:sp>
    </p:spTree>
    <p:extLst>
      <p:ext uri="{BB962C8B-B14F-4D97-AF65-F5344CB8AC3E}">
        <p14:creationId xmlns:p14="http://schemas.microsoft.com/office/powerpoint/2010/main" val="2951466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FAQ</a:t>
            </a:r>
          </a:p>
        </p:txBody>
      </p:sp>
      <p:pic>
        <p:nvPicPr>
          <p:cNvPr id="4" name="Picture 3" descr="A screenshot of a social media post&#10;&#10;Description automatically generated">
            <a:extLst>
              <a:ext uri="{FF2B5EF4-FFF2-40B4-BE49-F238E27FC236}">
                <a16:creationId xmlns:a16="http://schemas.microsoft.com/office/drawing/2014/main" id="{FA0D1B15-0BCE-4A6F-AF8E-99791089C49D}"/>
              </a:ext>
            </a:extLst>
          </p:cNvPr>
          <p:cNvPicPr>
            <a:picLocks noChangeAspect="1"/>
          </p:cNvPicPr>
          <p:nvPr/>
        </p:nvPicPr>
        <p:blipFill>
          <a:blip r:embed="rId3"/>
          <a:stretch>
            <a:fillRect/>
          </a:stretch>
        </p:blipFill>
        <p:spPr>
          <a:xfrm>
            <a:off x="3604758" y="1825626"/>
            <a:ext cx="4972958" cy="4351338"/>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a:bodyPr>
          <a:lstStyle/>
          <a:p>
            <a:r>
              <a:rPr lang="en-US" dirty="0"/>
              <a:t>About Azure Monitor/Application Insights</a:t>
            </a:r>
          </a:p>
          <a:p>
            <a:pPr lvl="1"/>
            <a:r>
              <a:rPr lang="en-US" dirty="0">
                <a:hlinkClick r:id="rId2"/>
              </a:rPr>
              <a:t>https://aka.ms/azuremonitor</a:t>
            </a:r>
            <a:r>
              <a:rPr lang="en-US" dirty="0"/>
              <a:t> </a:t>
            </a:r>
          </a:p>
          <a:p>
            <a:r>
              <a:rPr lang="en-US" dirty="0"/>
              <a:t>Setup Business Central to emit telemetry to Azure Application Insights</a:t>
            </a:r>
          </a:p>
          <a:p>
            <a:pPr lvl="1"/>
            <a:r>
              <a:rPr lang="en-US" dirty="0">
                <a:hlinkClick r:id="rId3"/>
              </a:rPr>
              <a:t>https://aka.ms/bctelemetry</a:t>
            </a:r>
            <a:r>
              <a:rPr lang="en-US" dirty="0"/>
              <a:t> </a:t>
            </a:r>
          </a:p>
          <a:p>
            <a:r>
              <a:rPr lang="en-US" dirty="0"/>
              <a:t>Telemetry signal overview</a:t>
            </a:r>
          </a:p>
          <a:p>
            <a:pPr lvl="1"/>
            <a:r>
              <a:rPr lang="en-US" dirty="0">
                <a:hlinkClick r:id="rId3"/>
              </a:rPr>
              <a:t>https://aka.ms/bctelemetry</a:t>
            </a:r>
            <a:r>
              <a:rPr lang="en-US" dirty="0"/>
              <a:t>  </a:t>
            </a:r>
          </a:p>
          <a:p>
            <a:r>
              <a:rPr lang="en-US" dirty="0"/>
              <a:t>Samples</a:t>
            </a:r>
          </a:p>
          <a:p>
            <a:pPr lvl="1"/>
            <a:r>
              <a:rPr lang="en-US" dirty="0">
                <a:hlinkClick r:id="rId4"/>
              </a:rPr>
              <a:t>https://aka.ms/bctelemetrysamples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normAutofit lnSpcReduction="10000"/>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normAutofit lnSpcReduction="10000"/>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normAutofit lnSpcReduction="10000"/>
          </a:bodyPr>
          <a:lstStyle/>
          <a:p>
            <a:r>
              <a:rPr lang="en-GB" sz="5400" dirty="0"/>
              <a:t>Actions</a:t>
            </a:r>
            <a:endParaRPr lang="en-DK" sz="5400" dirty="0"/>
          </a:p>
        </p:txBody>
      </p:sp>
    </p:spTree>
    <p:extLst>
      <p:ext uri="{BB962C8B-B14F-4D97-AF65-F5344CB8AC3E}">
        <p14:creationId xmlns:p14="http://schemas.microsoft.com/office/powerpoint/2010/main" val="61734017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172A-B914-10FB-F480-0AC17EFF2A1E}"/>
              </a:ext>
            </a:extLst>
          </p:cNvPr>
          <p:cNvSpPr>
            <a:spLocks noGrp="1"/>
          </p:cNvSpPr>
          <p:nvPr>
            <p:ph type="title"/>
          </p:nvPr>
        </p:nvSpPr>
        <p:spPr/>
        <p:txBody>
          <a:bodyPr/>
          <a:lstStyle/>
          <a:p>
            <a:r>
              <a:rPr lang="en-US" dirty="0"/>
              <a:t>aka.ms/</a:t>
            </a:r>
            <a:r>
              <a:rPr lang="en-US" dirty="0" err="1"/>
              <a:t>bc</a:t>
            </a:r>
            <a:r>
              <a:rPr lang="en-US" dirty="0" err="1">
                <a:solidFill>
                  <a:schemeClr val="accent1"/>
                </a:solidFill>
              </a:rPr>
              <a:t>telemetry</a:t>
            </a:r>
            <a:endParaRPr lang="en-DK" dirty="0">
              <a:solidFill>
                <a:schemeClr val="accent1"/>
              </a:solidFill>
            </a:endParaRPr>
          </a:p>
        </p:txBody>
      </p:sp>
      <p:pic>
        <p:nvPicPr>
          <p:cNvPr id="11" name="Picture 10">
            <a:extLst>
              <a:ext uri="{FF2B5EF4-FFF2-40B4-BE49-F238E27FC236}">
                <a16:creationId xmlns:a16="http://schemas.microsoft.com/office/drawing/2014/main" id="{95607382-8FFB-0856-FA5E-2CE48850BCA5}"/>
              </a:ext>
            </a:extLst>
          </p:cNvPr>
          <p:cNvPicPr>
            <a:picLocks noChangeAspect="1"/>
          </p:cNvPicPr>
          <p:nvPr/>
        </p:nvPicPr>
        <p:blipFill>
          <a:blip r:embed="rId2"/>
          <a:stretch>
            <a:fillRect/>
          </a:stretch>
        </p:blipFill>
        <p:spPr>
          <a:xfrm>
            <a:off x="588263" y="1360049"/>
            <a:ext cx="11555747" cy="4758525"/>
          </a:xfrm>
          <a:prstGeom prst="rect">
            <a:avLst/>
          </a:prstGeom>
        </p:spPr>
      </p:pic>
    </p:spTree>
    <p:extLst>
      <p:ext uri="{BB962C8B-B14F-4D97-AF65-F5344CB8AC3E}">
        <p14:creationId xmlns:p14="http://schemas.microsoft.com/office/powerpoint/2010/main" val="883304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B4F7-C0A4-ABF2-78E5-14D6F8BBF116}"/>
              </a:ext>
            </a:extLst>
          </p:cNvPr>
          <p:cNvSpPr>
            <a:spLocks noGrp="1"/>
          </p:cNvSpPr>
          <p:nvPr>
            <p:ph type="title"/>
          </p:nvPr>
        </p:nvSpPr>
        <p:spPr>
          <a:xfrm>
            <a:off x="588263" y="457200"/>
            <a:ext cx="11018520" cy="553998"/>
          </a:xfrm>
        </p:spPr>
        <p:txBody>
          <a:bodyPr wrap="square" anchor="t">
            <a:normAutofit fontScale="90000"/>
          </a:bodyPr>
          <a:lstStyle/>
          <a:p>
            <a:r>
              <a:rPr lang="en-US" dirty="0"/>
              <a:t>aka.ms/</a:t>
            </a:r>
            <a:r>
              <a:rPr lang="en-US" dirty="0" err="1"/>
              <a:t>bc</a:t>
            </a:r>
            <a:r>
              <a:rPr lang="en-US" dirty="0" err="1">
                <a:solidFill>
                  <a:schemeClr val="accent1"/>
                </a:solidFill>
              </a:rPr>
              <a:t>telemetry</a:t>
            </a:r>
            <a:r>
              <a:rPr lang="en-US" dirty="0" err="1"/>
              <a:t>samples</a:t>
            </a:r>
            <a:endParaRPr lang="en-DK" dirty="0"/>
          </a:p>
        </p:txBody>
      </p:sp>
      <p:pic>
        <p:nvPicPr>
          <p:cNvPr id="10" name="Picture 9" descr="A screenshot of a computer&#10;&#10;Description automatically generated with medium confidence">
            <a:extLst>
              <a:ext uri="{FF2B5EF4-FFF2-40B4-BE49-F238E27FC236}">
                <a16:creationId xmlns:a16="http://schemas.microsoft.com/office/drawing/2014/main" id="{ABD7CF9C-EC0E-28CA-1B8A-5F8165553696}"/>
              </a:ext>
            </a:extLst>
          </p:cNvPr>
          <p:cNvPicPr>
            <a:picLocks noChangeAspect="1"/>
          </p:cNvPicPr>
          <p:nvPr/>
        </p:nvPicPr>
        <p:blipFill>
          <a:blip r:embed="rId2"/>
          <a:stretch>
            <a:fillRect/>
          </a:stretch>
        </p:blipFill>
        <p:spPr>
          <a:xfrm>
            <a:off x="588262" y="1189962"/>
            <a:ext cx="10042124" cy="5673799"/>
          </a:xfrm>
          <a:prstGeom prst="rect">
            <a:avLst/>
          </a:prstGeom>
          <a:noFill/>
        </p:spPr>
      </p:pic>
      <p:sp>
        <p:nvSpPr>
          <p:cNvPr id="11" name="Rectangle 10">
            <a:extLst>
              <a:ext uri="{FF2B5EF4-FFF2-40B4-BE49-F238E27FC236}">
                <a16:creationId xmlns:a16="http://schemas.microsoft.com/office/drawing/2014/main" id="{CB4B9B18-6885-2AC3-BB76-3F36DF54F15E}"/>
              </a:ext>
            </a:extLst>
          </p:cNvPr>
          <p:cNvSpPr/>
          <p:nvPr/>
        </p:nvSpPr>
        <p:spPr bwMode="auto">
          <a:xfrm>
            <a:off x="3766550" y="1249031"/>
            <a:ext cx="898836" cy="2645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B6E352F-AEEE-43E1-1D4B-A9911DDE687E}"/>
              </a:ext>
            </a:extLst>
          </p:cNvPr>
          <p:cNvSpPr/>
          <p:nvPr/>
        </p:nvSpPr>
        <p:spPr bwMode="auto">
          <a:xfrm>
            <a:off x="1685479" y="5467593"/>
            <a:ext cx="7944903" cy="43515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138747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595354" y="2253267"/>
            <a:ext cx="4071068" cy="400734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Landing page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 docs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aka.ms/</a:t>
            </a:r>
            <a:r>
              <a:rPr lang="en-US" sz="2600" kern="1200" dirty="0" err="1">
                <a:solidFill>
                  <a:srgbClr val="FFFFFF"/>
                </a:solidFill>
                <a:latin typeface="+mj-lt"/>
                <a:ea typeface="+mj-ea"/>
                <a:cs typeface="+mj-cs"/>
              </a:rPr>
              <a:t>bctelemetry</a:t>
            </a:r>
            <a:endParaRPr lang="en-US" sz="2600" kern="1200" dirty="0">
              <a:solidFill>
                <a:srgbClr val="FFFFFF"/>
              </a:solidFill>
              <a:latin typeface="+mj-lt"/>
              <a:ea typeface="+mj-ea"/>
              <a:cs typeface="+mj-cs"/>
            </a:endParaRPr>
          </a:p>
        </p:txBody>
      </p:sp>
    </p:spTree>
    <p:extLst>
      <p:ext uri="{BB962C8B-B14F-4D97-AF65-F5344CB8AC3E}">
        <p14:creationId xmlns:p14="http://schemas.microsoft.com/office/powerpoint/2010/main" val="332078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1429602784"/>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a:xfrm>
            <a:off x="962526" y="1690688"/>
            <a:ext cx="10640512" cy="4578350"/>
          </a:xfrm>
        </p:spPr>
        <p:txBody>
          <a:bodyPr/>
          <a:lstStyle/>
          <a:p>
            <a:pPr marL="514350" indent="-514350">
              <a:buFont typeface="+mj-lt"/>
              <a:buAutoNum type="arabicPeriod"/>
            </a:pPr>
            <a:r>
              <a:rPr lang="en-US" dirty="0"/>
              <a:t>Create an Application Insights resource in Azure </a:t>
            </a:r>
          </a:p>
          <a:p>
            <a:pPr marL="514350" indent="-514350">
              <a:buFont typeface="+mj-lt"/>
              <a:buAutoNum type="alphaUcPeriod"/>
            </a:pPr>
            <a:endParaRPr lang="en-US" dirty="0"/>
          </a:p>
          <a:p>
            <a:pPr marL="514350" indent="-514350">
              <a:buFont typeface="+mj-lt"/>
              <a:buAutoNum type="alphaUcPeriod"/>
            </a:pPr>
            <a:r>
              <a:rPr lang="en-US" dirty="0"/>
              <a:t>Configure </a:t>
            </a:r>
            <a:r>
              <a:rPr lang="en-US" i="1" dirty="0"/>
              <a:t>Online</a:t>
            </a:r>
            <a:r>
              <a:rPr lang="en-US" dirty="0"/>
              <a:t> Business Central environments in the Tenant Admin Center, or</a:t>
            </a:r>
          </a:p>
          <a:p>
            <a:pPr marL="514350" indent="-514350">
              <a:buFont typeface="+mj-lt"/>
              <a:buAutoNum type="alphaUcPeriod"/>
            </a:pPr>
            <a:r>
              <a:rPr lang="en-US" dirty="0"/>
              <a:t>Configure </a:t>
            </a:r>
            <a:r>
              <a:rPr lang="en-US" i="1" dirty="0"/>
              <a:t>On-premises</a:t>
            </a:r>
            <a:r>
              <a:rPr lang="en-US" dirty="0"/>
              <a:t> Business Central environments using </a:t>
            </a:r>
            <a:r>
              <a:rPr lang="en-US" dirty="0" err="1"/>
              <a:t>Powershell</a:t>
            </a:r>
            <a:r>
              <a:rPr lang="en-US" dirty="0"/>
              <a:t> cmdlets, or</a:t>
            </a:r>
          </a:p>
          <a:p>
            <a:pPr marL="514350" indent="-514350">
              <a:buFont typeface="+mj-lt"/>
              <a:buAutoNum type="alphaUcPeriod"/>
            </a:pPr>
            <a:r>
              <a:rPr lang="en-US" dirty="0"/>
              <a:t>Configure your Business Central app in the </a:t>
            </a:r>
            <a:r>
              <a:rPr lang="en-US" dirty="0" err="1"/>
              <a:t>app.json</a:t>
            </a:r>
            <a:r>
              <a:rPr lang="en-US" dirty="0"/>
              <a:t> manifest file</a:t>
            </a:r>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84900846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5.xml><?xml version="1.0" encoding="utf-8"?>
<a:theme xmlns:a="http://schemas.openxmlformats.org/drawingml/2006/main" name="2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3.xml><?xml version="1.0" encoding="utf-8"?>
<ds:datastoreItem xmlns:ds="http://schemas.openxmlformats.org/officeDocument/2006/customXml" ds:itemID="{B371F9CF-9C3A-47AF-87E4-7502B065211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89</TotalTime>
  <Words>1615</Words>
  <Application>Microsoft Office PowerPoint</Application>
  <PresentationFormat>Widescreen</PresentationFormat>
  <Paragraphs>240</Paragraphs>
  <Slides>58</Slides>
  <Notes>28</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58</vt:i4>
      </vt:variant>
    </vt:vector>
  </HeadingPairs>
  <TitlesOfParts>
    <vt:vector size="75"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Office Theme</vt:lpstr>
      <vt:lpstr>2_Microsoft D365 template</vt:lpstr>
      <vt:lpstr>1_Office Theme</vt:lpstr>
      <vt:lpstr>Application Insights telemetry for Business Central Partners</vt:lpstr>
      <vt:lpstr>In this presentation, you will learn about…</vt:lpstr>
      <vt:lpstr>Telemetry is just a fancy word for “usage data”</vt:lpstr>
      <vt:lpstr>What is Azure Monitor (Application Insights)?</vt:lpstr>
      <vt:lpstr>Main use cases for Business Central partners</vt:lpstr>
      <vt:lpstr>Characteristics of partner telemetry</vt:lpstr>
      <vt:lpstr>Landing page  in docs aka.ms/bctelemetry</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How to setup telemetry for an app</vt:lpstr>
      <vt:lpstr>Setup scenarios for partners</vt:lpstr>
      <vt:lpstr>How to visualize data from Application Insights</vt:lpstr>
      <vt:lpstr>How to deploy sample dashboards</vt:lpstr>
      <vt:lpstr>Fill in the deployment template and click “Purchase”</vt:lpstr>
      <vt:lpstr>How to connect PowerBI to Application Insights</vt:lpstr>
      <vt:lpstr>Export KQL query to M query  (to be used in PowerBI)</vt:lpstr>
      <vt:lpstr>How to set up log alerts in Azure Monitor based on a Kusto query</vt:lpstr>
      <vt:lpstr>PowerPoint Presentation</vt:lpstr>
      <vt:lpstr>PowerPoint Presentation</vt:lpstr>
      <vt:lpstr>Jupyter notebooks for troubleshooting</vt:lpstr>
      <vt:lpstr>Get Jupyter notebooks here</vt:lpstr>
      <vt:lpstr>Out-of-the-box reports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report</vt:lpstr>
      <vt:lpstr>KQL sample code for alerts</vt:lpstr>
      <vt:lpstr>[Performance]: Partners get AI to assist on analyzing performance</vt:lpstr>
      <vt:lpstr>PowerPoint Presentation</vt:lpstr>
      <vt:lpstr>PowerPoint Presentation</vt:lpstr>
      <vt:lpstr>PowerPoint Presentation</vt:lpstr>
      <vt:lpstr>PowerPoint Presentation</vt:lpstr>
      <vt:lpstr>Try it yourself</vt:lpstr>
      <vt:lpstr>Search for documentation using the eventId</vt:lpstr>
      <vt:lpstr>PowerPoint Presentation</vt:lpstr>
      <vt:lpstr>Example: Trouble Shooting Guide (TSG) on login failures (in docs)</vt:lpstr>
      <vt:lpstr>Example: What can you infer from web service signal?</vt:lpstr>
      <vt:lpstr>KQL sample code to get started quickly</vt:lpstr>
      <vt:lpstr>New skills needed for partners</vt:lpstr>
      <vt:lpstr>Kusto Query Language (KQL) </vt:lpstr>
      <vt:lpstr>PowerPoint Presentation</vt:lpstr>
      <vt:lpstr>Available signal</vt:lpstr>
      <vt:lpstr>How to give a third-party read-only access to telemetry</vt:lpstr>
      <vt:lpstr>FAQ</vt:lpstr>
      <vt:lpstr>Links</vt:lpstr>
      <vt:lpstr>Telemetry is just a fancy word for “usage data”</vt:lpstr>
      <vt:lpstr>aka.ms/bctelemetry</vt:lpstr>
      <vt:lpstr>aka.ms/bctelemetrysamples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8</cp:revision>
  <dcterms:created xsi:type="dcterms:W3CDTF">2020-12-19T21:58:41Z</dcterms:created>
  <dcterms:modified xsi:type="dcterms:W3CDTF">2023-08-14T14:19:37Z</dcterms:modified>
</cp:coreProperties>
</file>